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5"/>
  </p:notesMasterIdLst>
  <p:sldIdLst>
    <p:sldId id="2141411077" r:id="rId5"/>
    <p:sldId id="2998" r:id="rId6"/>
    <p:sldId id="3167" r:id="rId7"/>
    <p:sldId id="3119" r:id="rId8"/>
    <p:sldId id="3166" r:id="rId9"/>
    <p:sldId id="3169" r:id="rId10"/>
    <p:sldId id="3121" r:id="rId11"/>
    <p:sldId id="3122" r:id="rId12"/>
    <p:sldId id="3123" r:id="rId13"/>
    <p:sldId id="3124" r:id="rId14"/>
    <p:sldId id="3125" r:id="rId15"/>
    <p:sldId id="3131" r:id="rId16"/>
    <p:sldId id="3157" r:id="rId17"/>
    <p:sldId id="3158" r:id="rId18"/>
    <p:sldId id="3159" r:id="rId19"/>
    <p:sldId id="3160" r:id="rId20"/>
    <p:sldId id="3161" r:id="rId21"/>
    <p:sldId id="3162" r:id="rId22"/>
    <p:sldId id="3163" r:id="rId23"/>
    <p:sldId id="3132" r:id="rId24"/>
    <p:sldId id="3168" r:id="rId25"/>
    <p:sldId id="3164" r:id="rId26"/>
    <p:sldId id="3129" r:id="rId27"/>
    <p:sldId id="3133" r:id="rId28"/>
    <p:sldId id="3165" r:id="rId29"/>
    <p:sldId id="3134" r:id="rId30"/>
    <p:sldId id="3135" r:id="rId31"/>
    <p:sldId id="3136" r:id="rId32"/>
    <p:sldId id="3137" r:id="rId33"/>
    <p:sldId id="3142" r:id="rId34"/>
    <p:sldId id="3143" r:id="rId35"/>
    <p:sldId id="3144" r:id="rId36"/>
    <p:sldId id="3147" r:id="rId37"/>
    <p:sldId id="3148" r:id="rId38"/>
    <p:sldId id="3149" r:id="rId39"/>
    <p:sldId id="3150" r:id="rId40"/>
    <p:sldId id="3151" r:id="rId41"/>
    <p:sldId id="3152" r:id="rId42"/>
    <p:sldId id="3146" r:id="rId43"/>
    <p:sldId id="3145" r:id="rId44"/>
    <p:sldId id="2141411074" r:id="rId45"/>
    <p:sldId id="3139" r:id="rId46"/>
    <p:sldId id="3140" r:id="rId47"/>
    <p:sldId id="3138" r:id="rId48"/>
    <p:sldId id="2141411075" r:id="rId49"/>
    <p:sldId id="3154" r:id="rId50"/>
    <p:sldId id="2141411076" r:id="rId51"/>
    <p:sldId id="3155" r:id="rId52"/>
    <p:sldId id="3156" r:id="rId53"/>
    <p:sldId id="258" r:id="rId5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1A"/>
    <a:srgbClr val="DC358B"/>
    <a:srgbClr val="0069BB"/>
    <a:srgbClr val="FFD408"/>
    <a:srgbClr val="00A03C"/>
    <a:srgbClr val="D26442"/>
    <a:srgbClr val="FFFF00"/>
    <a:srgbClr val="FF9933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59" autoAdjust="0"/>
  </p:normalViewPr>
  <p:slideViewPr>
    <p:cSldViewPr snapToGrid="0" snapToObjects="1">
      <p:cViewPr>
        <p:scale>
          <a:sx n="100" d="100"/>
          <a:sy n="100" d="100"/>
        </p:scale>
        <p:origin x="90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9-2-2022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22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29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*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Oracle: APEX, Forms, Oracle Reports,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database via DB link =&gt; </a:t>
            </a:r>
            <a:r>
              <a:rPr lang="en-US" dirty="0" err="1">
                <a:cs typeface="Calibri"/>
              </a:rPr>
              <a:t>afhankelijk</a:t>
            </a:r>
            <a:r>
              <a:rPr lang="en-US" dirty="0">
                <a:cs typeface="Calibri"/>
              </a:rPr>
              <a:t> van Oracle DB.</a:t>
            </a:r>
          </a:p>
          <a:p>
            <a:r>
              <a:rPr lang="en-US" dirty="0" err="1">
                <a:cs typeface="Calibri"/>
              </a:rPr>
              <a:t>Daartegenover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standaardapplicatie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zowel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Oracle DB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SQL Server is </a:t>
            </a:r>
            <a:r>
              <a:rPr lang="en-US" dirty="0" err="1">
                <a:cs typeface="Calibri"/>
              </a:rPr>
              <a:t>gecertificeerd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Oracle. NB: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Oracle </a:t>
            </a:r>
            <a:r>
              <a:rPr lang="en-US" dirty="0" err="1">
                <a:cs typeface="Calibri"/>
              </a:rPr>
              <a:t>specifiek</a:t>
            </a:r>
            <a:r>
              <a:rPr lang="en-US" dirty="0">
                <a:cs typeface="Calibri"/>
              </a:rPr>
              <a:t> SQL </a:t>
            </a:r>
            <a:r>
              <a:rPr lang="en-US" dirty="0" err="1">
                <a:cs typeface="Calibri"/>
              </a:rPr>
              <a:t>uitvoeren</a:t>
            </a:r>
            <a:r>
              <a:rPr lang="en-US" dirty="0">
                <a:cs typeface="Calibri"/>
              </a:rPr>
              <a:t> of PL/SQL </a:t>
            </a:r>
            <a:r>
              <a:rPr lang="en-US" dirty="0" err="1">
                <a:cs typeface="Calibri"/>
              </a:rPr>
              <a:t>objecten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aanroepen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kunnen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waarschijnlijk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zonder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aanpassing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relationele</a:t>
            </a:r>
            <a:r>
              <a:rPr lang="en-US" dirty="0">
                <a:cs typeface="Calibri"/>
              </a:rPr>
              <a:t> database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praten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Oracle DB </a:t>
            </a:r>
            <a:r>
              <a:rPr lang="en-US" dirty="0" err="1">
                <a:cs typeface="Calibri"/>
              </a:rPr>
              <a:t>specifieke</a:t>
            </a:r>
            <a:r>
              <a:rPr lang="en-US" dirty="0">
                <a:cs typeface="Calibri"/>
              </a:rPr>
              <a:t> features – </a:t>
            </a:r>
            <a:r>
              <a:rPr lang="en-US" dirty="0" err="1">
                <a:cs typeface="Calibri"/>
              </a:rPr>
              <a:t>zoals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supplied packages, VPD, fine grained auditing, Flashback, Advanced Analytics, Edition Based Redefinition, XMLDB, Oracle Text, HTTP-</a:t>
            </a:r>
            <a:r>
              <a:rPr lang="en-US" dirty="0" err="1"/>
              <a:t>verkeer</a:t>
            </a:r>
            <a:r>
              <a:rPr lang="en-US" dirty="0"/>
              <a:t> in/</a:t>
            </a:r>
            <a:r>
              <a:rPr lang="en-US" dirty="0" err="1"/>
              <a:t>uit</a:t>
            </a:r>
            <a:r>
              <a:rPr lang="en-US" dirty="0"/>
              <a:t>, Stored Java, in memory database, virtual columns, application context, spatial; </a:t>
            </a:r>
            <a:r>
              <a:rPr lang="en-US" dirty="0" err="1"/>
              <a:t>ook</a:t>
            </a:r>
            <a:r>
              <a:rPr lang="en-US" dirty="0"/>
              <a:t> database links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PL/SQL </a:t>
            </a:r>
            <a:r>
              <a:rPr lang="en-US" dirty="0" err="1">
                <a:cs typeface="Calibri"/>
              </a:rPr>
              <a:t>té</a:t>
            </a:r>
            <a:r>
              <a:rPr lang="en-US" dirty="0">
                <a:cs typeface="Calibri"/>
              </a:rPr>
              <a:t> complex – </a:t>
            </a:r>
            <a:r>
              <a:rPr lang="en-US" dirty="0" err="1">
                <a:cs typeface="Calibri"/>
              </a:rPr>
              <a:t>uiteindelijk</a:t>
            </a:r>
            <a:r>
              <a:rPr lang="en-US" dirty="0">
                <a:cs typeface="Calibri"/>
              </a:rPr>
              <a:t> ter </a:t>
            </a:r>
            <a:r>
              <a:rPr lang="en-US" dirty="0" err="1">
                <a:cs typeface="Calibri"/>
              </a:rPr>
              <a:t>beoordeling</a:t>
            </a:r>
            <a:r>
              <a:rPr lang="en-US" dirty="0">
                <a:cs typeface="Calibri"/>
              </a:rPr>
              <a:t> van Ahold – op basis van </a:t>
            </a:r>
            <a:r>
              <a:rPr lang="en-US" dirty="0" err="1">
                <a:cs typeface="Calibri"/>
              </a:rPr>
              <a:t>kosten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risico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doorlooptijd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geschiktheid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migratie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Aspecten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vaststellen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steekproef</a:t>
            </a:r>
            <a:r>
              <a:rPr lang="en-US" dirty="0">
                <a:cs typeface="Calibri"/>
              </a:rPr>
              <a:t>, interview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onderzoek</a:t>
            </a:r>
            <a:r>
              <a:rPr lang="en-US" dirty="0">
                <a:cs typeface="Calibri"/>
              </a:rPr>
              <a:t> data dictionary)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regels code (</a:t>
            </a:r>
            <a:r>
              <a:rPr lang="en-US" dirty="0" err="1">
                <a:cs typeface="Calibri"/>
              </a:rPr>
              <a:t>absoluut</a:t>
            </a:r>
            <a:r>
              <a:rPr lang="en-US" dirty="0">
                <a:cs typeface="Calibri"/>
              </a:rPr>
              <a:t>, per program unit)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complexe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mechanismen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gebruikt</a:t>
            </a:r>
            <a:r>
              <a:rPr lang="en-US" dirty="0">
                <a:cs typeface="Calibri"/>
              </a:rPr>
              <a:t> (UTL_FILE, UTL_TCP, APEX)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beschikbaarheid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functionele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specificaties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inspanning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opnieuw</a:t>
            </a:r>
            <a:r>
              <a:rPr lang="en-US" dirty="0">
                <a:cs typeface="Calibri"/>
              </a:rPr>
              <a:t> te </a:t>
            </a:r>
            <a:r>
              <a:rPr lang="en-US" dirty="0" err="1">
                <a:cs typeface="Calibri"/>
              </a:rPr>
              <a:t>bouwen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testbaar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beschikbaar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leesbaar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onderhoudbare</a:t>
            </a:r>
            <a:r>
              <a:rPr lang="en-US" dirty="0">
                <a:cs typeface="Calibri"/>
              </a:rPr>
              <a:t> code (</a:t>
            </a:r>
            <a:r>
              <a:rPr lang="en-US" dirty="0" err="1">
                <a:cs typeface="Calibri"/>
              </a:rPr>
              <a:t>cyclomatische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complexiteit</a:t>
            </a:r>
            <a:r>
              <a:rPr lang="en-US" dirty="0">
                <a:cs typeface="Calibri"/>
              </a:rPr>
              <a:t>, SonarQube score , …)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Relationeel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Datagebruik</a:t>
            </a:r>
            <a:r>
              <a:rPr lang="en-US" dirty="0">
                <a:cs typeface="Calibri"/>
              </a:rPr>
              <a:t> – </a:t>
            </a:r>
            <a:r>
              <a:rPr lang="en-US" dirty="0" err="1">
                <a:cs typeface="Calibri"/>
              </a:rPr>
              <a:t>praat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via JDBC/ODBC in </a:t>
            </a:r>
            <a:r>
              <a:rPr lang="en-US" dirty="0" err="1">
                <a:cs typeface="Calibri"/>
              </a:rPr>
              <a:t>termen</a:t>
            </a:r>
            <a:r>
              <a:rPr lang="en-US" dirty="0">
                <a:cs typeface="Calibri"/>
              </a:rPr>
              <a:t> van SQL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de database? of </a:t>
            </a:r>
            <a:r>
              <a:rPr lang="en-US" dirty="0" err="1">
                <a:cs typeface="Calibri"/>
              </a:rPr>
              <a:t>wellicht</a:t>
            </a:r>
            <a:r>
              <a:rPr lang="en-US" dirty="0">
                <a:cs typeface="Calibri"/>
              </a:rPr>
              <a:t> stored procedure calls? Of in REST API calls? </a:t>
            </a:r>
            <a:r>
              <a:rPr lang="en-US" dirty="0" err="1">
                <a:cs typeface="Calibri"/>
              </a:rPr>
              <a:t>Maakt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onderliggende</a:t>
            </a:r>
            <a:r>
              <a:rPr lang="en-US" dirty="0">
                <a:cs typeface="Calibri"/>
              </a:rPr>
              <a:t> (</a:t>
            </a:r>
            <a:r>
              <a:rPr lang="en-US" dirty="0" err="1">
                <a:cs typeface="Calibri"/>
              </a:rPr>
              <a:t>opslag</a:t>
            </a:r>
            <a:r>
              <a:rPr lang="en-US" dirty="0">
                <a:cs typeface="Calibri"/>
              </a:rPr>
              <a:t>)</a:t>
            </a:r>
            <a:r>
              <a:rPr lang="en-US" dirty="0" err="1">
                <a:cs typeface="Calibri"/>
              </a:rPr>
              <a:t>structuur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Upgrade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Het is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de database </a:t>
            </a:r>
            <a:r>
              <a:rPr lang="en-US" dirty="0" err="1">
                <a:cs typeface="Calibri"/>
              </a:rPr>
              <a:t>gebruiken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upgrade in de </a:t>
            </a:r>
            <a:r>
              <a:rPr lang="en-US" dirty="0" err="1">
                <a:cs typeface="Calibri"/>
              </a:rPr>
              <a:t>weg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2B1F-EAE8-44E4-9277-36CF9D3DF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not supported on Autonomous Database: https://docs.oracle.com/en/cloud/paas/atp-cloud/atpug//experienced-database-users.html#GUID-B6FB5EFC-4828-43F4-BA63-72DA74FFDB87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Security Administration Console (RASADM)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OLAP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 capabilities of Oracle Advanced Analytics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Industry Data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Tuning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Database Lifecycle Management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 Masking and 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Oracle Sans"/>
              </a:rPr>
              <a:t>Subsetting</a:t>
            </a: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Cloud Management Pack for Oracle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Multimedia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Java in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Workspace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6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https://www.oracle.com/a/ocom/docs/middleware/fusion-middleware-statement-of-direction.pdf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34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945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19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87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45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688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1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groot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60A615E-85DC-4CF4-90A7-6BF72B502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2" y="250032"/>
            <a:ext cx="8641556" cy="5409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Hamburg Serial Heavy" panose="02000000000000000000" pitchFamily="2" charset="0"/>
              </a:defRPr>
            </a:lvl1pPr>
          </a:lstStyle>
          <a:p>
            <a:pPr lvl="0"/>
            <a:r>
              <a:rPr lang="nl-NL"/>
              <a:t>Voeg een titel toe</a:t>
            </a:r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780F1FD-D223-42CF-96D4-5AF088794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222" y="4833006"/>
            <a:ext cx="295200" cy="108157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algn="ctr">
              <a:defRPr sz="750" b="1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</a:lstStyle>
          <a:p>
            <a:fld id="{D2F4E342-D78E-4FAD-AAF7-6765EC8152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4989EEC-A95B-4D2F-875A-8B6FB54AE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841" y="951310"/>
            <a:ext cx="8640938" cy="3673078"/>
          </a:xfrm>
          <a:prstGeom prst="rect">
            <a:avLst/>
          </a:prstGeom>
        </p:spPr>
        <p:txBody>
          <a:bodyPr lIns="0" tIns="0" rIns="0" bIns="0"/>
          <a:lstStyle>
            <a:lvl1pPr marL="108000" indent="-135000">
              <a:lnSpc>
                <a:spcPct val="120000"/>
              </a:lnSpc>
              <a:defRPr sz="1200">
                <a:latin typeface="+mn-lt"/>
              </a:defRPr>
            </a:lvl1pPr>
            <a:lvl2pPr marL="405000" indent="-135000">
              <a:lnSpc>
                <a:spcPct val="120000"/>
              </a:lnSpc>
              <a:defRPr sz="1050">
                <a:latin typeface="+mn-lt"/>
              </a:defRPr>
            </a:lvl2pPr>
            <a:lvl3pPr marL="675000" indent="-135000">
              <a:lnSpc>
                <a:spcPct val="120000"/>
              </a:lnSpc>
              <a:defRPr sz="900" b="0" i="0">
                <a:latin typeface="+mn-lt"/>
                <a:cs typeface="Arial" panose="020B0604020202020204" pitchFamily="34" charset="0"/>
              </a:defRPr>
            </a:lvl3pPr>
            <a:lvl4pPr marL="945000" indent="-135000">
              <a:lnSpc>
                <a:spcPct val="120000"/>
              </a:lnSpc>
              <a:defRPr sz="825" b="0" i="0">
                <a:latin typeface="+mn-lt"/>
                <a:cs typeface="Arial" panose="020B0604020202020204" pitchFamily="34" charset="0"/>
              </a:defRPr>
            </a:lvl4pPr>
            <a:lvl5pPr marL="1215000" indent="-135000">
              <a:lnSpc>
                <a:spcPct val="120000"/>
              </a:lnSpc>
              <a:defRPr sz="788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edit</a:t>
            </a:r>
            <a:r>
              <a:rPr lang="nl-NL" noProof="0"/>
              <a:t> Master </a:t>
            </a:r>
            <a:r>
              <a:rPr lang="nl-NL" noProof="0" err="1"/>
              <a:t>text</a:t>
            </a:r>
            <a:r>
              <a:rPr lang="nl-NL" noProof="0"/>
              <a:t> </a:t>
            </a:r>
            <a:r>
              <a:rPr lang="nl-NL" noProof="0" err="1"/>
              <a:t>styles</a:t>
            </a:r>
            <a:endParaRPr lang="nl-NL" noProof="0"/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 err="1"/>
              <a:t>Third</a:t>
            </a:r>
            <a:r>
              <a:rPr lang="nl-NL" noProof="0"/>
              <a:t> level</a:t>
            </a:r>
          </a:p>
          <a:p>
            <a:pPr lvl="3"/>
            <a:r>
              <a:rPr lang="nl-NL" noProof="0" err="1"/>
              <a:t>Fourth</a:t>
            </a:r>
            <a:r>
              <a:rPr lang="nl-NL" noProof="0"/>
              <a:t> level</a:t>
            </a:r>
          </a:p>
          <a:p>
            <a:pPr lvl="4"/>
            <a:r>
              <a:rPr lang="nl-NL" noProof="0" err="1"/>
              <a:t>Fifth</a:t>
            </a:r>
            <a:r>
              <a:rPr lang="nl-NL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9232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799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72C6-25BD-7E49-950F-B12A5024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832A-F12F-4F42-B31D-758745391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A8A66-CA95-DF46-8F73-9A357531C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5116-EDEA-8E46-AD2B-12AADFDC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F1B0E-D1E3-5F47-B90F-4FD0DECD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D82AA-E000-F840-AE1A-8BD34D4A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6Reinventing Oracle Systems in a Cloudy World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7EDAE23-C4F2-49C1-8C04-F0CEDCA6DB8C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247334" y="4983459"/>
            <a:ext cx="777675" cy="147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F28749-6676-41F0-825A-B7ADFADDA28C}"/>
              </a:ext>
            </a:extLst>
          </p:cNvPr>
          <p:cNvSpPr/>
          <p:nvPr userDrawn="1"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B0164209-E8B1-4E20-8CC5-EBE6A3F5565A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08644-0839-4F6A-8C5A-B60ED4BB8C70}"/>
              </a:ext>
            </a:extLst>
          </p:cNvPr>
          <p:cNvSpPr/>
          <p:nvPr userDrawn="1"/>
        </p:nvSpPr>
        <p:spPr>
          <a:xfrm>
            <a:off x="132735" y="51619"/>
            <a:ext cx="383459" cy="12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6.svg"/><Relationship Id="rId18" Type="http://schemas.openxmlformats.org/officeDocument/2006/relationships/image" Target="../media/image37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32.svg"/><Relationship Id="rId5" Type="http://schemas.openxmlformats.org/officeDocument/2006/relationships/image" Target="../media/image17.sv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0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image" Target="../media/image26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10" Type="http://schemas.openxmlformats.org/officeDocument/2006/relationships/image" Target="../media/image50.png"/><Relationship Id="rId4" Type="http://schemas.openxmlformats.org/officeDocument/2006/relationships/image" Target="../media/image29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3" Type="http://schemas.openxmlformats.org/officeDocument/2006/relationships/image" Target="../media/image15.svg"/><Relationship Id="rId7" Type="http://schemas.openxmlformats.org/officeDocument/2006/relationships/image" Target="../media/image26.svg"/><Relationship Id="rId12" Type="http://schemas.openxmlformats.org/officeDocument/2006/relationships/image" Target="../media/image55.png"/><Relationship Id="rId17" Type="http://schemas.openxmlformats.org/officeDocument/2006/relationships/image" Target="../media/image17.sv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42.svg"/><Relationship Id="rId15" Type="http://schemas.openxmlformats.org/officeDocument/2006/relationships/image" Target="../media/image20.sv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54.svg"/><Relationship Id="rId1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4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8.svg"/><Relationship Id="rId3" Type="http://schemas.openxmlformats.org/officeDocument/2006/relationships/image" Target="../media/image15.svg"/><Relationship Id="rId7" Type="http://schemas.openxmlformats.org/officeDocument/2006/relationships/image" Target="../media/image42.svg"/><Relationship Id="rId12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56.svg"/><Relationship Id="rId5" Type="http://schemas.openxmlformats.org/officeDocument/2006/relationships/image" Target="../media/image17.svg"/><Relationship Id="rId10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9.png"/><Relationship Id="rId18" Type="http://schemas.openxmlformats.org/officeDocument/2006/relationships/image" Target="../media/image62.png"/><Relationship Id="rId3" Type="http://schemas.openxmlformats.org/officeDocument/2006/relationships/image" Target="../media/image14.png"/><Relationship Id="rId21" Type="http://schemas.openxmlformats.org/officeDocument/2006/relationships/image" Target="../media/image55.png"/><Relationship Id="rId7" Type="http://schemas.openxmlformats.org/officeDocument/2006/relationships/image" Target="../media/image19.png"/><Relationship Id="rId12" Type="http://schemas.openxmlformats.org/officeDocument/2006/relationships/image" Target="../media/image32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54.svg"/><Relationship Id="rId19" Type="http://schemas.openxmlformats.org/officeDocument/2006/relationships/image" Target="../media/image63.jpeg"/><Relationship Id="rId4" Type="http://schemas.openxmlformats.org/officeDocument/2006/relationships/image" Target="../media/image15.svg"/><Relationship Id="rId9" Type="http://schemas.openxmlformats.org/officeDocument/2006/relationships/image" Target="../media/image53.png"/><Relationship Id="rId14" Type="http://schemas.openxmlformats.org/officeDocument/2006/relationships/image" Target="../media/image60.png"/><Relationship Id="rId22" Type="http://schemas.openxmlformats.org/officeDocument/2006/relationships/image" Target="../media/image5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6.svg"/><Relationship Id="rId5" Type="http://schemas.openxmlformats.org/officeDocument/2006/relationships/image" Target="../media/image17.sv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0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8.png"/><Relationship Id="rId5" Type="http://schemas.openxmlformats.org/officeDocument/2006/relationships/image" Target="../media/image17.sv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Relationship Id="rId1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svg"/><Relationship Id="rId3" Type="http://schemas.openxmlformats.org/officeDocument/2006/relationships/image" Target="../media/image15.svg"/><Relationship Id="rId7" Type="http://schemas.openxmlformats.org/officeDocument/2006/relationships/image" Target="../media/image73.svg"/><Relationship Id="rId12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1.png"/><Relationship Id="rId18" Type="http://schemas.openxmlformats.org/officeDocument/2006/relationships/image" Target="../media/image56.sv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12" Type="http://schemas.openxmlformats.org/officeDocument/2006/relationships/image" Target="../media/image54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74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Relationship Id="rId14" Type="http://schemas.openxmlformats.org/officeDocument/2006/relationships/image" Target="../media/image32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7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79.png"/><Relationship Id="rId4" Type="http://schemas.openxmlformats.org/officeDocument/2006/relationships/image" Target="../media/image54.svg"/><Relationship Id="rId9" Type="http://schemas.openxmlformats.org/officeDocument/2006/relationships/image" Target="../media/image7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3" Type="http://schemas.openxmlformats.org/officeDocument/2006/relationships/image" Target="../media/image14.png"/><Relationship Id="rId21" Type="http://schemas.openxmlformats.org/officeDocument/2006/relationships/image" Target="../media/image41.png"/><Relationship Id="rId7" Type="http://schemas.openxmlformats.org/officeDocument/2006/relationships/image" Target="../media/image19.png"/><Relationship Id="rId12" Type="http://schemas.openxmlformats.org/officeDocument/2006/relationships/image" Target="../media/image32.svg"/><Relationship Id="rId17" Type="http://schemas.openxmlformats.org/officeDocument/2006/relationships/image" Target="../media/image88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6.sv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1.png"/><Relationship Id="rId24" Type="http://schemas.openxmlformats.org/officeDocument/2006/relationships/image" Target="../media/image92.png"/><Relationship Id="rId5" Type="http://schemas.openxmlformats.org/officeDocument/2006/relationships/image" Target="../media/image16.png"/><Relationship Id="rId15" Type="http://schemas.openxmlformats.org/officeDocument/2006/relationships/image" Target="../media/image55.png"/><Relationship Id="rId23" Type="http://schemas.openxmlformats.org/officeDocument/2006/relationships/image" Target="../media/image91.png"/><Relationship Id="rId10" Type="http://schemas.openxmlformats.org/officeDocument/2006/relationships/image" Target="../media/image54.svg"/><Relationship Id="rId19" Type="http://schemas.openxmlformats.org/officeDocument/2006/relationships/image" Target="../media/image89.png"/><Relationship Id="rId4" Type="http://schemas.openxmlformats.org/officeDocument/2006/relationships/image" Target="../media/image15.sv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42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9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membershipdir@rmoug.org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rmoug.org/Join-U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7.jpe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9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A92ED-F94B-4E1D-9EE1-BDEA39100086}"/>
              </a:ext>
            </a:extLst>
          </p:cNvPr>
          <p:cNvGrpSpPr/>
          <p:nvPr/>
        </p:nvGrpSpPr>
        <p:grpSpPr>
          <a:xfrm>
            <a:off x="223086" y="4672461"/>
            <a:ext cx="1117208" cy="241300"/>
            <a:chOff x="4055964" y="4549843"/>
            <a:chExt cx="924238" cy="17201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308B57-6557-4CC2-AA10-5D292B6E5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278F9BB-922D-4226-AE7B-0CA0F7E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Upload with solid fill">
            <a:extLst>
              <a:ext uri="{FF2B5EF4-FFF2-40B4-BE49-F238E27FC236}">
                <a16:creationId xmlns:a16="http://schemas.microsoft.com/office/drawing/2014/main" id="{76FCCB1F-3237-4193-BA6F-F53AD241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3130" y="1548000"/>
            <a:ext cx="2263329" cy="2263329"/>
          </a:xfrm>
          <a:prstGeom prst="rect">
            <a:avLst/>
          </a:prstGeom>
        </p:spPr>
      </p:pic>
      <p:pic>
        <p:nvPicPr>
          <p:cNvPr id="16" name="Picture Placeholder 15" descr="Upload with solid fill">
            <a:extLst>
              <a:ext uri="{FF2B5EF4-FFF2-40B4-BE49-F238E27FC236}">
                <a16:creationId xmlns:a16="http://schemas.microsoft.com/office/drawing/2014/main" id="{F073C4C1-482D-44B6-AD2D-F7231D746D7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693" b="31693"/>
          <a:stretch>
            <a:fillRect/>
          </a:stretch>
        </p:blipFill>
        <p:spPr>
          <a:xfrm>
            <a:off x="0" y="809625"/>
            <a:ext cx="9144000" cy="33480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6R-einventing Oracle Systems in a Cloudy World</a:t>
            </a:r>
            <a:endParaRPr lang="nl-NL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6365A8-67D8-6143-AC90-95545D04D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420" y="3345518"/>
            <a:ext cx="2891822" cy="1124850"/>
          </a:xfrm>
          <a:prstGeom prst="rect">
            <a:avLst/>
          </a:prstGeom>
        </p:spPr>
      </p:pic>
      <p:pic>
        <p:nvPicPr>
          <p:cNvPr id="17" name="Graphic 16" descr="Upload with solid fill">
            <a:extLst>
              <a:ext uri="{FF2B5EF4-FFF2-40B4-BE49-F238E27FC236}">
                <a16:creationId xmlns:a16="http://schemas.microsoft.com/office/drawing/2014/main" id="{35B2887B-4DCB-4E99-8806-CC717971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348" y="1351979"/>
            <a:ext cx="2263329" cy="2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8D68470-3CA7-437B-9B55-2A3981E38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8982" y="657076"/>
            <a:ext cx="1292828" cy="1292828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BCC6D3A6-63DE-4EEB-8FD6-0D5F1206B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76" y="925062"/>
            <a:ext cx="1292828" cy="1292828"/>
          </a:xfrm>
          <a:prstGeom prst="rect">
            <a:avLst/>
          </a:prstGeom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F4747FD5-651D-4FC8-8C76-320D46514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9318" y="1570430"/>
            <a:ext cx="1292828" cy="1292828"/>
          </a:xfrm>
          <a:prstGeom prst="rect">
            <a:avLst/>
          </a:prstGeom>
        </p:spPr>
      </p:pic>
      <p:pic>
        <p:nvPicPr>
          <p:cNvPr id="1026" name="Picture 2" descr="Microsoft Azure Gets A New Logo And A Manifesto | Build5Nines">
            <a:extLst>
              <a:ext uri="{FF2B5EF4-FFF2-40B4-BE49-F238E27FC236}">
                <a16:creationId xmlns:a16="http://schemas.microsoft.com/office/drawing/2014/main" id="{9F6953DC-F929-477F-A413-47803F4A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308" y="925062"/>
            <a:ext cx="700195" cy="52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D6C17914-94BE-40D9-9E3E-74B33957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251" y="1970774"/>
            <a:ext cx="1116608" cy="6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ud Computing Services | Google Cloud">
            <a:extLst>
              <a:ext uri="{FF2B5EF4-FFF2-40B4-BE49-F238E27FC236}">
                <a16:creationId xmlns:a16="http://schemas.microsoft.com/office/drawing/2014/main" id="{61FD7F0A-B7B6-4F44-8239-028A7720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6" y="1970774"/>
            <a:ext cx="762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CI SDK for .NET is now available for your .NET Projects | IaaS Blog -  Oracle Cloud Infrastructure News">
            <a:extLst>
              <a:ext uri="{FF2B5EF4-FFF2-40B4-BE49-F238E27FC236}">
                <a16:creationId xmlns:a16="http://schemas.microsoft.com/office/drawing/2014/main" id="{26ECDEDD-D399-4370-ACB0-BCB41A16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0877" y="3096968"/>
            <a:ext cx="1019635" cy="6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ibaba Cloud adheres to the EU Cloud Code of Conduct: EU Cloud CoC">
            <a:extLst>
              <a:ext uri="{FF2B5EF4-FFF2-40B4-BE49-F238E27FC236}">
                <a16:creationId xmlns:a16="http://schemas.microsoft.com/office/drawing/2014/main" id="{69A562AB-0BBE-4F57-B362-19C4FCCC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266" y="3662484"/>
            <a:ext cx="2219333" cy="12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BM Cloud Logout">
            <a:extLst>
              <a:ext uri="{FF2B5EF4-FFF2-40B4-BE49-F238E27FC236}">
                <a16:creationId xmlns:a16="http://schemas.microsoft.com/office/drawing/2014/main" id="{D6C17448-0A63-4896-B628-D42F1864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6517" y="-322425"/>
            <a:ext cx="41052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E7BBA5-219C-4136-8F9E-4A4779C1D1BA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F388-C770-46CE-8F83-E20B3E0F3D53}"/>
              </a:ext>
            </a:extLst>
          </p:cNvPr>
          <p:cNvSpPr txBox="1"/>
          <p:nvPr/>
        </p:nvSpPr>
        <p:spPr>
          <a:xfrm>
            <a:off x="6797153" y="2622676"/>
            <a:ext cx="2087767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Multi Cloud</a:t>
            </a:r>
          </a:p>
          <a:p>
            <a:r>
              <a:rPr lang="en-US" sz="1300" dirty="0"/>
              <a:t>Public Cloud on Premises</a:t>
            </a:r>
          </a:p>
          <a:p>
            <a:r>
              <a:rPr lang="en-US" sz="1300" dirty="0"/>
              <a:t>Vendor Lock-in</a:t>
            </a:r>
          </a:p>
          <a:p>
            <a:r>
              <a:rPr lang="en-US" sz="1300" dirty="0"/>
              <a:t>Network Latency</a:t>
            </a:r>
          </a:p>
          <a:p>
            <a:r>
              <a:rPr lang="en-US" sz="1300" dirty="0"/>
              <a:t>Data Egress cost</a:t>
            </a:r>
          </a:p>
          <a:p>
            <a:r>
              <a:rPr lang="en-US" sz="1300" dirty="0"/>
              <a:t>Physical location of cloud data center (&amp; laws)</a:t>
            </a:r>
          </a:p>
          <a:p>
            <a:r>
              <a:rPr lang="en-US" sz="1300" dirty="0"/>
              <a:t>Strategic relation cloud vendor</a:t>
            </a:r>
          </a:p>
        </p:txBody>
      </p:sp>
      <p:pic>
        <p:nvPicPr>
          <p:cNvPr id="24" name="Content Placeholder 5" descr="Warehouse outline">
            <a:extLst>
              <a:ext uri="{FF2B5EF4-FFF2-40B4-BE49-F238E27FC236}">
                <a16:creationId xmlns:a16="http://schemas.microsoft.com/office/drawing/2014/main" id="{951C51D9-7A58-4FB0-9809-2EBBF087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848" y="4109113"/>
            <a:ext cx="621012" cy="744479"/>
          </a:xfrm>
          <a:prstGeom prst="rect">
            <a:avLst/>
          </a:prstGeom>
        </p:spPr>
      </p:pic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1751BB64-B63E-41D3-8DC9-9221B219A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924" y="4432755"/>
            <a:ext cx="380938" cy="3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45D-529D-4D10-82F4-958E8B7D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Cloud gives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5B040-1A98-400F-92F0-5F06D9F6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Rethink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Reset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Reject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Reflect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Reconsider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Respect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Rearchitect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Remember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Remind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Renovate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Refresh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Revitalize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D7CF-21D5-4952-8A46-88A7230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2050" name="Picture 2" descr="Beyond LiteracyLink: Pause and Reflect">
            <a:extLst>
              <a:ext uri="{FF2B5EF4-FFF2-40B4-BE49-F238E27FC236}">
                <a16:creationId xmlns:a16="http://schemas.microsoft.com/office/drawing/2014/main" id="{7BBA650D-710F-4BF6-AB72-7D748553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525" y="810001"/>
            <a:ext cx="261495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2" name="Picture 4" descr="cloud migration">
            <a:extLst>
              <a:ext uri="{FF2B5EF4-FFF2-40B4-BE49-F238E27FC236}">
                <a16:creationId xmlns:a16="http://schemas.microsoft.com/office/drawing/2014/main" id="{C8D4B456-75BE-454C-BC68-C50475707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t="26610" r="21917"/>
          <a:stretch/>
        </p:blipFill>
        <p:spPr bwMode="auto">
          <a:xfrm>
            <a:off x="3711074" y="2864161"/>
            <a:ext cx="1256926" cy="19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1EC6-6F43-4DAA-AAEF-139E9FD8D2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65"/>
          <a:stretch/>
        </p:blipFill>
        <p:spPr>
          <a:xfrm>
            <a:off x="4799764" y="2656523"/>
            <a:ext cx="4294434" cy="2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- Retire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814B9EC-C03D-4A45-8B3F-3A1E0F5EA57B}"/>
              </a:ext>
            </a:extLst>
          </p:cNvPr>
          <p:cNvSpPr/>
          <p:nvPr/>
        </p:nvSpPr>
        <p:spPr>
          <a:xfrm>
            <a:off x="318840" y="3105543"/>
            <a:ext cx="1960880" cy="825297"/>
          </a:xfrm>
          <a:prstGeom prst="wedgeRectCallout">
            <a:avLst>
              <a:gd name="adj1" fmla="val 9473"/>
              <a:gd name="adj2" fmla="val 1460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Decommission – either instead of or following a migration to the cloud</a:t>
            </a:r>
          </a:p>
        </p:txBody>
      </p:sp>
    </p:spTree>
    <p:extLst>
      <p:ext uri="{BB962C8B-B14F-4D97-AF65-F5344CB8AC3E}">
        <p14:creationId xmlns:p14="http://schemas.microsoft.com/office/powerpoint/2010/main" val="21048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Retain (and Refurbish)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6AF5192B-CFF7-4627-BD38-0E0C769D35DA}"/>
              </a:ext>
            </a:extLst>
          </p:cNvPr>
          <p:cNvSpPr/>
          <p:nvPr/>
        </p:nvSpPr>
        <p:spPr>
          <a:xfrm>
            <a:off x="108082" y="2070802"/>
            <a:ext cx="3359018" cy="1515132"/>
          </a:xfrm>
          <a:prstGeom prst="wedgeRectCallout">
            <a:avLst>
              <a:gd name="adj1" fmla="val 10298"/>
              <a:gd name="adj2" fmla="val 61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Not (yet) to cloud. Latency or special hardware could be a consideration;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also: application life cycle state.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Make sure to do | consider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technical upgrade on prem (of hardware, OS, platform, libraries, tools)</a:t>
            </a:r>
          </a:p>
        </p:txBody>
      </p:sp>
    </p:spTree>
    <p:extLst>
      <p:ext uri="{BB962C8B-B14F-4D97-AF65-F5344CB8AC3E}">
        <p14:creationId xmlns:p14="http://schemas.microsoft.com/office/powerpoint/2010/main" val="25266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Rehost (and Refurbish) aka Lift &amp; Shift </a:t>
            </a:r>
            <a:br>
              <a:rPr lang="en-US" dirty="0"/>
            </a:br>
            <a:r>
              <a:rPr lang="en-US" dirty="0"/>
              <a:t>or: Move and Improve 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703530B-08C6-4E1E-AF35-FBDE85B195D9}"/>
              </a:ext>
            </a:extLst>
          </p:cNvPr>
          <p:cNvSpPr/>
          <p:nvPr/>
        </p:nvSpPr>
        <p:spPr>
          <a:xfrm>
            <a:off x="335422" y="2735580"/>
            <a:ext cx="2578100" cy="1136361"/>
          </a:xfrm>
          <a:prstGeom prst="wedgeRectCallout">
            <a:avLst>
              <a:gd name="adj1" fmla="val 70067"/>
              <a:gd name="adj2" fmla="val 768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systems as-is on cloud based, automated infrastructure; no changes in platform (except upgrade)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740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</a:t>
            </a:r>
            <a:r>
              <a:rPr lang="en-US" dirty="0" err="1"/>
              <a:t>Replatform</a:t>
            </a:r>
            <a:r>
              <a:rPr lang="en-US" dirty="0"/>
              <a:t> (aka “Lift, Tinker and Shift”)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C12B9A6-EBD7-489E-9F88-36D1E9A7D5F4}"/>
              </a:ext>
            </a:extLst>
          </p:cNvPr>
          <p:cNvSpPr/>
          <p:nvPr/>
        </p:nvSpPr>
        <p:spPr>
          <a:xfrm>
            <a:off x="101454" y="2102315"/>
            <a:ext cx="3058300" cy="1605943"/>
          </a:xfrm>
          <a:prstGeom prst="wedgeRectCallout">
            <a:avLst>
              <a:gd name="adj1" fmla="val 54016"/>
              <a:gd name="adj2" fmla="val -40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Leverage (more) cloud capabilities without substantially changing the code and architecture of applications – but with some optimizations and changes in configuration. For example: fully managed services (“autonomous”)</a:t>
            </a:r>
          </a:p>
        </p:txBody>
      </p:sp>
    </p:spTree>
    <p:extLst>
      <p:ext uri="{BB962C8B-B14F-4D97-AF65-F5344CB8AC3E}">
        <p14:creationId xmlns:p14="http://schemas.microsoft.com/office/powerpoint/2010/main" val="190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Refactor &amp; Rearchitect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1344130-45CC-435E-8499-15D309D3520C}"/>
              </a:ext>
            </a:extLst>
          </p:cNvPr>
          <p:cNvSpPr/>
          <p:nvPr/>
        </p:nvSpPr>
        <p:spPr>
          <a:xfrm>
            <a:off x="292100" y="1249680"/>
            <a:ext cx="3058300" cy="1321495"/>
          </a:xfrm>
          <a:prstGeom prst="wedgeRectCallout">
            <a:avLst>
              <a:gd name="adj1" fmla="val 48286"/>
              <a:gd name="adj2" fmla="val 683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Fundamental changes to architecture, code base, data model and technology stack in order to benefit from cloud to the fullest (managed services and cloud native) </a:t>
            </a:r>
          </a:p>
        </p:txBody>
      </p:sp>
    </p:spTree>
    <p:extLst>
      <p:ext uri="{BB962C8B-B14F-4D97-AF65-F5344CB8AC3E}">
        <p14:creationId xmlns:p14="http://schemas.microsoft.com/office/powerpoint/2010/main" val="40400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Repurchase (aka Drop &amp; Shop)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A382B9E-F836-4535-A09C-F112C7898218}"/>
              </a:ext>
            </a:extLst>
          </p:cNvPr>
          <p:cNvSpPr/>
          <p:nvPr/>
        </p:nvSpPr>
        <p:spPr>
          <a:xfrm>
            <a:off x="155795" y="785026"/>
            <a:ext cx="3058300" cy="1309952"/>
          </a:xfrm>
          <a:prstGeom prst="wedgeRectCallout">
            <a:avLst>
              <a:gd name="adj1" fmla="val 65228"/>
              <a:gd name="adj2" fmla="val -14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(bespoke or COTS) with a SaaS offering (COTC) – typically including data migration, (re)implementation, integration and custom complements to provide features lacking in SaaS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841DC83-B81B-4989-848A-D6FCF6E3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6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B6015E62-E78C-4689-AF3A-95131361515A}"/>
              </a:ext>
            </a:extLst>
          </p:cNvPr>
          <p:cNvSpPr/>
          <p:nvPr/>
        </p:nvSpPr>
        <p:spPr>
          <a:xfrm>
            <a:off x="805017" y="4358475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3D96D551-97EB-4C39-912E-9AE09C729A6B}"/>
              </a:ext>
            </a:extLst>
          </p:cNvPr>
          <p:cNvSpPr/>
          <p:nvPr/>
        </p:nvSpPr>
        <p:spPr>
          <a:xfrm>
            <a:off x="698817" y="3471928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706A5CD5-A575-401D-A9F6-85B8F75C711C}"/>
              </a:ext>
            </a:extLst>
          </p:cNvPr>
          <p:cNvSpPr/>
          <p:nvPr/>
        </p:nvSpPr>
        <p:spPr>
          <a:xfrm>
            <a:off x="2894920" y="1154630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id="{F5B31E13-F7AD-447A-83D6-B558F8E89344}"/>
              </a:ext>
            </a:extLst>
          </p:cNvPr>
          <p:cNvSpPr/>
          <p:nvPr/>
        </p:nvSpPr>
        <p:spPr>
          <a:xfrm>
            <a:off x="2696208" y="1699168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25" name="Scroll: Horizontal 24">
            <a:extLst>
              <a:ext uri="{FF2B5EF4-FFF2-40B4-BE49-F238E27FC236}">
                <a16:creationId xmlns:a16="http://schemas.microsoft.com/office/drawing/2014/main" id="{E3DEB1BE-CF9D-4889-8F67-B219BD2E6FDD}"/>
              </a:ext>
            </a:extLst>
          </p:cNvPr>
          <p:cNvSpPr/>
          <p:nvPr/>
        </p:nvSpPr>
        <p:spPr>
          <a:xfrm>
            <a:off x="2541225" y="2418544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39D81520-02E7-4245-8BC4-92EF1A5873DA}"/>
              </a:ext>
            </a:extLst>
          </p:cNvPr>
          <p:cNvSpPr/>
          <p:nvPr/>
        </p:nvSpPr>
        <p:spPr>
          <a:xfrm>
            <a:off x="3413126" y="3043158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3123F9-ADFB-4BC5-8FE7-911C00D344B6}"/>
              </a:ext>
            </a:extLst>
          </p:cNvPr>
          <p:cNvGrpSpPr/>
          <p:nvPr/>
        </p:nvGrpSpPr>
        <p:grpSpPr>
          <a:xfrm>
            <a:off x="2337034" y="4581025"/>
            <a:ext cx="641342" cy="504001"/>
            <a:chOff x="3547566" y="267169"/>
            <a:chExt cx="3511955" cy="3511955"/>
          </a:xfrm>
        </p:grpSpPr>
        <p:pic>
          <p:nvPicPr>
            <p:cNvPr id="27" name="Graphic 26" descr="Cloud outline">
              <a:extLst>
                <a:ext uri="{FF2B5EF4-FFF2-40B4-BE49-F238E27FC236}">
                  <a16:creationId xmlns:a16="http://schemas.microsoft.com/office/drawing/2014/main" id="{AC8A5EFD-4D4C-487B-A1CB-C3C0FBC4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7566" y="267169"/>
              <a:ext cx="3511955" cy="3511955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4EEF36-F8C4-4F6D-B064-8C2AA355F190}"/>
                </a:ext>
              </a:extLst>
            </p:cNvPr>
            <p:cNvCxnSpPr/>
            <p:nvPr/>
          </p:nvCxnSpPr>
          <p:spPr>
            <a:xfrm>
              <a:off x="3825114" y="2359051"/>
              <a:ext cx="2954797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5B2B6E-81C3-4BA5-91D9-C47BF9B5BBF3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07" y="1876661"/>
              <a:ext cx="1842654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F2FBD-CDA3-4C1D-BFE7-2FEE473E4CEA}"/>
                </a:ext>
              </a:extLst>
            </p:cNvPr>
            <p:cNvSpPr txBox="1"/>
            <p:nvPr/>
          </p:nvSpPr>
          <p:spPr>
            <a:xfrm>
              <a:off x="4996683" y="2523520"/>
              <a:ext cx="395879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IaaS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B6FED1-4AF9-446C-AB63-ECF7F6B15784}"/>
                </a:ext>
              </a:extLst>
            </p:cNvPr>
            <p:cNvSpPr txBox="1"/>
            <p:nvPr/>
          </p:nvSpPr>
          <p:spPr>
            <a:xfrm>
              <a:off x="4964623" y="2023146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PaaS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42AECD-6122-42E0-81C3-970A25749433}"/>
                </a:ext>
              </a:extLst>
            </p:cNvPr>
            <p:cNvSpPr txBox="1"/>
            <p:nvPr/>
          </p:nvSpPr>
          <p:spPr>
            <a:xfrm>
              <a:off x="4964623" y="1522773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74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sz="2800" dirty="0"/>
              <a:t>CTO for AMIS | Conclusion</a:t>
            </a:r>
            <a:br>
              <a:rPr lang="nl-NL" sz="2800" dirty="0"/>
            </a:br>
            <a:r>
              <a:rPr lang="nl-NL" sz="2800" dirty="0"/>
              <a:t>Cloud Solution Architect</a:t>
            </a:r>
            <a:br>
              <a:rPr lang="nl-NL" sz="2800" dirty="0"/>
            </a:br>
            <a:r>
              <a:rPr lang="nl-NL" sz="2800" dirty="0"/>
              <a:t>27 </a:t>
            </a:r>
            <a:r>
              <a:rPr lang="nl-NL" sz="2800" dirty="0" err="1"/>
              <a:t>years</a:t>
            </a:r>
            <a:r>
              <a:rPr lang="nl-NL" sz="2800" dirty="0"/>
              <a:t> of professional Oracle </a:t>
            </a:r>
            <a:r>
              <a:rPr lang="nl-NL" dirty="0" err="1"/>
              <a:t>experience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453527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477815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2625FC8-97DF-4AC4-A4A6-27B1D28E0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334" y="4983459"/>
            <a:ext cx="777675" cy="1477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C47D7F-FBA8-45E3-8346-05C0625B46D9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39A8-2179-4E11-A338-459CECED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deciding on 6R and migration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DE4B-84AD-402F-854B-3F0F1E15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288617" cy="3780000"/>
          </a:xfrm>
        </p:spPr>
        <p:txBody>
          <a:bodyPr/>
          <a:lstStyle/>
          <a:p>
            <a:r>
              <a:rPr lang="en-US" dirty="0"/>
              <a:t>Business Roadmap</a:t>
            </a:r>
          </a:p>
          <a:p>
            <a:r>
              <a:rPr lang="en-US" dirty="0"/>
              <a:t>Staff (knowledge, experience, ambitions, state of mind)</a:t>
            </a:r>
          </a:p>
          <a:p>
            <a:r>
              <a:rPr lang="en-US" dirty="0"/>
              <a:t>Licenses &amp; Support</a:t>
            </a:r>
          </a:p>
          <a:p>
            <a:r>
              <a:rPr lang="en-US" dirty="0"/>
              <a:t>Load on systems (patterns &amp; peaks – and flatlines)</a:t>
            </a:r>
          </a:p>
          <a:p>
            <a:r>
              <a:rPr lang="en-US" dirty="0"/>
              <a:t>Technical state (of hardware, infrastructure, technical components)</a:t>
            </a:r>
          </a:p>
          <a:p>
            <a:r>
              <a:rPr lang="en-US" dirty="0"/>
              <a:t>Accounting and finance - TCO, depreciation, IT budgeting, cost allocation</a:t>
            </a:r>
          </a:p>
          <a:p>
            <a:r>
              <a:rPr lang="en-US" dirty="0"/>
              <a:t>Innovation (two-pace IT)</a:t>
            </a:r>
          </a:p>
          <a:p>
            <a:r>
              <a:rPr lang="en-US" dirty="0"/>
              <a:t>Network Latency  (embedded software, real time equipment control, IoT Edge)</a:t>
            </a:r>
          </a:p>
          <a:p>
            <a:r>
              <a:rPr lang="en-US" dirty="0"/>
              <a:t>Security and Regulations &amp; Legislation – what is mandatory and restricted</a:t>
            </a:r>
          </a:p>
          <a:p>
            <a:r>
              <a:rPr lang="en-US" dirty="0"/>
              <a:t>Strategic: AWS = Amazon == Retail; </a:t>
            </a:r>
            <a:r>
              <a:rPr lang="en-US" dirty="0" err="1"/>
              <a:t>AliBaba</a:t>
            </a:r>
            <a:r>
              <a:rPr lang="en-US" dirty="0"/>
              <a:t> = China, &lt;many&gt; == US</a:t>
            </a:r>
          </a:p>
          <a:p>
            <a:r>
              <a:rPr lang="en-US" dirty="0"/>
              <a:t>Architecture Roadmap and Principles</a:t>
            </a:r>
          </a:p>
          <a:p>
            <a:r>
              <a:rPr lang="en-US" dirty="0"/>
              <a:t>Offer (of the day)</a:t>
            </a:r>
          </a:p>
          <a:p>
            <a:r>
              <a:rPr lang="en-US" dirty="0"/>
              <a:t>Migration </a:t>
            </a:r>
          </a:p>
          <a:p>
            <a:pPr lvl="1"/>
            <a:r>
              <a:rPr lang="en-US" dirty="0"/>
              <a:t>cost, effort, time, requirements, impact</a:t>
            </a:r>
          </a:p>
          <a:p>
            <a:pPr lvl="1"/>
            <a:r>
              <a:rPr lang="en-US" dirty="0"/>
              <a:t>dependencies (access, latency),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4A6AA-126D-4CE5-A6A1-AC739776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7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299B-DDC2-4860-B8DC-D4D69534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56D7-6D88-45DE-B363-596C8F42C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DFDC-29A6-43EC-B1AE-B35BCE4D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What is XaaS? IaaS vs SaaS vs PaaS: what's the difference. Examples |  ISPsystem">
            <a:extLst>
              <a:ext uri="{FF2B5EF4-FFF2-40B4-BE49-F238E27FC236}">
                <a16:creationId xmlns:a16="http://schemas.microsoft.com/office/drawing/2014/main" id="{C29BCB4F-F1E4-4F12-A7BD-3BC000E9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" y="407190"/>
            <a:ext cx="6485843" cy="37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6A4310B-09A4-4F6E-81D0-DF0B4882805A}"/>
              </a:ext>
            </a:extLst>
          </p:cNvPr>
          <p:cNvSpPr/>
          <p:nvPr/>
        </p:nvSpPr>
        <p:spPr>
          <a:xfrm>
            <a:off x="922679" y="408478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focus on functional, business specific value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98C1C5-61A1-47BC-8C01-19B95249C2E8}"/>
              </a:ext>
            </a:extLst>
          </p:cNvPr>
          <p:cNvSpPr/>
          <p:nvPr/>
        </p:nvSpPr>
        <p:spPr>
          <a:xfrm flipH="1">
            <a:off x="922678" y="448431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over technical details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A302A8BE-CC79-434F-8EE1-C673588A0126}"/>
              </a:ext>
            </a:extLst>
          </p:cNvPr>
          <p:cNvSpPr/>
          <p:nvPr/>
        </p:nvSpPr>
        <p:spPr>
          <a:xfrm rot="18363710">
            <a:off x="107189" y="1162313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5CDEFC3-DFAA-4D31-8EEC-E7B4088302BE}"/>
              </a:ext>
            </a:extLst>
          </p:cNvPr>
          <p:cNvSpPr/>
          <p:nvPr/>
        </p:nvSpPr>
        <p:spPr>
          <a:xfrm>
            <a:off x="1126646" y="195319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BDB449C-01F7-4919-9027-020502F05E05}"/>
              </a:ext>
            </a:extLst>
          </p:cNvPr>
          <p:cNvSpPr/>
          <p:nvPr/>
        </p:nvSpPr>
        <p:spPr>
          <a:xfrm>
            <a:off x="6331950" y="195319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26F154F-0683-4016-9171-339650BF8C8E}"/>
              </a:ext>
            </a:extLst>
          </p:cNvPr>
          <p:cNvSpPr/>
          <p:nvPr/>
        </p:nvSpPr>
        <p:spPr>
          <a:xfrm>
            <a:off x="5501931" y="10305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6DFE0060-745A-4B03-A6CD-DF8EF009A96F}"/>
              </a:ext>
            </a:extLst>
          </p:cNvPr>
          <p:cNvSpPr/>
          <p:nvPr/>
        </p:nvSpPr>
        <p:spPr>
          <a:xfrm>
            <a:off x="4915358" y="316721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5CB95548-AF1F-4495-B933-1C6BF19CC5A6}"/>
              </a:ext>
            </a:extLst>
          </p:cNvPr>
          <p:cNvSpPr/>
          <p:nvPr/>
        </p:nvSpPr>
        <p:spPr>
          <a:xfrm>
            <a:off x="3746702" y="213923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</p:spTree>
    <p:extLst>
      <p:ext uri="{BB962C8B-B14F-4D97-AF65-F5344CB8AC3E}">
        <p14:creationId xmlns:p14="http://schemas.microsoft.com/office/powerpoint/2010/main" val="321832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4669-B3EF-4E17-B938-E8EE8D46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comparison of R-implementation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AE1501-44BA-4B18-85AE-3C277A61A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111820"/>
              </p:ext>
            </p:extLst>
          </p:nvPr>
        </p:nvGraphicFramePr>
        <p:xfrm>
          <a:off x="720725" y="1987825"/>
          <a:ext cx="6623274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99">
                  <a:extLst>
                    <a:ext uri="{9D8B030D-6E8A-4147-A177-3AD203B41FA5}">
                      <a16:colId xmlns:a16="http://schemas.microsoft.com/office/drawing/2014/main" val="1234844266"/>
                    </a:ext>
                  </a:extLst>
                </a:gridCol>
                <a:gridCol w="1100110">
                  <a:extLst>
                    <a:ext uri="{9D8B030D-6E8A-4147-A177-3AD203B41FA5}">
                      <a16:colId xmlns:a16="http://schemas.microsoft.com/office/drawing/2014/main" val="2616477923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055124251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352711919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80365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Agility </a:t>
                      </a:r>
                      <a:br>
                        <a:rPr lang="en-US" dirty="0"/>
                      </a:br>
                      <a:r>
                        <a:rPr lang="en-US" sz="1100" dirty="0"/>
                        <a:t>(non-functional &amp; functional)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6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Retain </a:t>
                      </a:r>
                      <a:r>
                        <a:rPr lang="en-US" sz="900" b="1" dirty="0"/>
                        <a:t>(&amp; Refurbish)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1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5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Replatform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8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7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367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C22BC-B8AA-4955-864E-62AF1766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3074" name="Picture 2" descr="6rs_social_media_1000x500px-01-1">
            <a:extLst>
              <a:ext uri="{FF2B5EF4-FFF2-40B4-BE49-F238E27FC236}">
                <a16:creationId xmlns:a16="http://schemas.microsoft.com/office/drawing/2014/main" id="{7236E165-4B3E-4907-BF77-46301DC7D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7084800" y="151948"/>
            <a:ext cx="1872000" cy="175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2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3-E89C-4ED5-BF7F-3E84DC07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33B4-DC9B-4991-9661-9C9C7F2B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BAFC-03D4-4DFA-B16C-34C708E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4098" name="Picture 2" descr="AWS Cheat Sheet - AWS Migration Strategies - The 6 R's - Tutorials Dojo">
            <a:extLst>
              <a:ext uri="{FF2B5EF4-FFF2-40B4-BE49-F238E27FC236}">
                <a16:creationId xmlns:a16="http://schemas.microsoft.com/office/drawing/2014/main" id="{EF6E329E-ACAF-4D55-B9BD-67DD852D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76263"/>
            <a:ext cx="80867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09A-B4C0-4723-9A6C-36712893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AACC-376A-4A20-AE4A-4D1939FA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ABBD-CAEE-41AF-AB82-B68EBF56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F7BE29-406D-49A4-9D11-B50D39307C80}"/>
              </a:ext>
            </a:extLst>
          </p:cNvPr>
          <p:cNvGrpSpPr/>
          <p:nvPr/>
        </p:nvGrpSpPr>
        <p:grpSpPr>
          <a:xfrm>
            <a:off x="0" y="28386"/>
            <a:ext cx="9144000" cy="5086728"/>
            <a:chOff x="0" y="28386"/>
            <a:chExt cx="9144000" cy="5086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BBD4C0-749F-41BA-8F9D-99ABD2D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28386"/>
              <a:ext cx="9144000" cy="508672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B98BED-3B15-4995-A4DB-974966198363}"/>
                </a:ext>
              </a:extLst>
            </p:cNvPr>
            <p:cNvSpPr/>
            <p:nvPr/>
          </p:nvSpPr>
          <p:spPr>
            <a:xfrm>
              <a:off x="2395870" y="148856"/>
              <a:ext cx="503274" cy="499144"/>
            </a:xfrm>
            <a:prstGeom prst="roundRect">
              <a:avLst/>
            </a:prstGeom>
            <a:solidFill>
              <a:srgbClr val="50A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EA865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D6B2FA-DF16-42B1-B898-E4F388BDDCF2}"/>
                </a:ext>
              </a:extLst>
            </p:cNvPr>
            <p:cNvSpPr/>
            <p:nvPr/>
          </p:nvSpPr>
          <p:spPr>
            <a:xfrm>
              <a:off x="6485860" y="577597"/>
              <a:ext cx="928577" cy="214403"/>
            </a:xfrm>
            <a:prstGeom prst="roundRect">
              <a:avLst/>
            </a:prstGeom>
            <a:solidFill>
              <a:srgbClr val="AED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Pharmaceutical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B0717-7230-4A4D-AF29-7AE6CCC91DC1}"/>
                </a:ext>
              </a:extLst>
            </p:cNvPr>
            <p:cNvSpPr/>
            <p:nvPr/>
          </p:nvSpPr>
          <p:spPr>
            <a:xfrm>
              <a:off x="7597140" y="2679700"/>
              <a:ext cx="297180" cy="132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E707C6-786F-47F0-A72D-F14C1704FC59}"/>
                </a:ext>
              </a:extLst>
            </p:cNvPr>
            <p:cNvSpPr/>
            <p:nvPr/>
          </p:nvSpPr>
          <p:spPr>
            <a:xfrm>
              <a:off x="8488680" y="2693920"/>
              <a:ext cx="424180" cy="132080"/>
            </a:xfrm>
            <a:prstGeom prst="rect">
              <a:avLst/>
            </a:prstGeom>
            <a:solidFill>
              <a:srgbClr val="1F9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FC1B8D-0771-4AFA-B8F2-DFE3BDF68516}"/>
                </a:ext>
              </a:extLst>
            </p:cNvPr>
            <p:cNvSpPr/>
            <p:nvPr/>
          </p:nvSpPr>
          <p:spPr>
            <a:xfrm>
              <a:off x="7388860" y="2034540"/>
              <a:ext cx="314960" cy="32004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93946-F98A-44F1-AA85-D4850634190D}"/>
                </a:ext>
              </a:extLst>
            </p:cNvPr>
            <p:cNvSpPr/>
            <p:nvPr/>
          </p:nvSpPr>
          <p:spPr>
            <a:xfrm>
              <a:off x="7339761" y="1080000"/>
              <a:ext cx="127000" cy="147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8AB4F-A751-47F7-AB7B-53228BC38A45}"/>
                </a:ext>
              </a:extLst>
            </p:cNvPr>
            <p:cNvSpPr/>
            <p:nvPr/>
          </p:nvSpPr>
          <p:spPr>
            <a:xfrm>
              <a:off x="8542882" y="1006340"/>
              <a:ext cx="339498" cy="32462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144580-F3DE-4203-9211-3A8895E01DD3}"/>
                </a:ext>
              </a:extLst>
            </p:cNvPr>
            <p:cNvSpPr/>
            <p:nvPr/>
          </p:nvSpPr>
          <p:spPr>
            <a:xfrm>
              <a:off x="8184807" y="767080"/>
              <a:ext cx="94411" cy="10800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2499B-6D52-4619-8B24-44C092580D12}"/>
                </a:ext>
              </a:extLst>
            </p:cNvPr>
            <p:cNvSpPr/>
            <p:nvPr/>
          </p:nvSpPr>
          <p:spPr>
            <a:xfrm>
              <a:off x="8207999" y="2382520"/>
              <a:ext cx="215997" cy="189230"/>
            </a:xfrm>
            <a:prstGeom prst="rect">
              <a:avLst/>
            </a:prstGeom>
            <a:solidFill>
              <a:srgbClr val="81C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BB2069-A9F8-4ED3-A244-0CCB95013134}"/>
                </a:ext>
              </a:extLst>
            </p:cNvPr>
            <p:cNvSpPr/>
            <p:nvPr/>
          </p:nvSpPr>
          <p:spPr>
            <a:xfrm>
              <a:off x="6202680" y="2532062"/>
              <a:ext cx="71141" cy="94615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8EDD65-4136-4773-961C-2B15BE2219EE}"/>
                </a:ext>
              </a:extLst>
            </p:cNvPr>
            <p:cNvSpPr/>
            <p:nvPr/>
          </p:nvSpPr>
          <p:spPr>
            <a:xfrm>
              <a:off x="227094" y="4623551"/>
              <a:ext cx="132907" cy="142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1F894-A3E4-4821-B47F-DF3BEF027314}"/>
                </a:ext>
              </a:extLst>
            </p:cNvPr>
            <p:cNvSpPr/>
            <p:nvPr/>
          </p:nvSpPr>
          <p:spPr>
            <a:xfrm>
              <a:off x="3731260" y="38150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9D010-4625-483B-AE3E-7E6DE0168321}"/>
                </a:ext>
              </a:extLst>
            </p:cNvPr>
            <p:cNvSpPr/>
            <p:nvPr/>
          </p:nvSpPr>
          <p:spPr>
            <a:xfrm>
              <a:off x="4912360" y="40182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0EE127C-AE9C-487C-A75D-4ED53133A78B}"/>
                </a:ext>
              </a:extLst>
            </p:cNvPr>
            <p:cNvSpPr/>
            <p:nvPr/>
          </p:nvSpPr>
          <p:spPr>
            <a:xfrm>
              <a:off x="2639887" y="309372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2B7862-5B68-40AB-87DE-01D8D65303B1}"/>
                </a:ext>
              </a:extLst>
            </p:cNvPr>
            <p:cNvSpPr/>
            <p:nvPr/>
          </p:nvSpPr>
          <p:spPr>
            <a:xfrm>
              <a:off x="4013200" y="3498465"/>
              <a:ext cx="133099" cy="1413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B8B198-94AE-4AD0-83CC-902200114FD9}"/>
                </a:ext>
              </a:extLst>
            </p:cNvPr>
            <p:cNvSpPr/>
            <p:nvPr/>
          </p:nvSpPr>
          <p:spPr>
            <a:xfrm>
              <a:off x="4564380" y="271987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78DDBF-A793-4097-88AB-F89A08544587}"/>
                </a:ext>
              </a:extLst>
            </p:cNvPr>
            <p:cNvSpPr/>
            <p:nvPr/>
          </p:nvSpPr>
          <p:spPr>
            <a:xfrm>
              <a:off x="5472516" y="252503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08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E1AF-C893-4F2A-B25D-B208285A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BC85-3CAF-4D43-879E-48154629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6R is about applications</a:t>
            </a:r>
          </a:p>
          <a:p>
            <a:pPr lvl="1"/>
            <a:r>
              <a:rPr lang="en-US" dirty="0"/>
              <a:t>and data, platform components, technical building blocks, tools (development, test, CI/CD, monitoring, operations), procedures and staff</a:t>
            </a:r>
          </a:p>
          <a:p>
            <a:r>
              <a:rPr lang="en-US" dirty="0"/>
              <a:t>Reorganization of applications and components should be considered</a:t>
            </a:r>
          </a:p>
          <a:p>
            <a:pPr lvl="1"/>
            <a:r>
              <a:rPr lang="en-US" dirty="0"/>
              <a:t>consolidation and splitting off (preferably prior to migration)</a:t>
            </a:r>
          </a:p>
          <a:p>
            <a:r>
              <a:rPr lang="en-US" dirty="0"/>
              <a:t>You will not migrate everything at once</a:t>
            </a:r>
          </a:p>
          <a:p>
            <a:pPr lvl="1"/>
            <a:r>
              <a:rPr lang="en-US" dirty="0"/>
              <a:t>cater for hybrid environments (multi cloud </a:t>
            </a:r>
            <a:r>
              <a:rPr lang="en-US" i="1" dirty="0"/>
              <a:t>and</a:t>
            </a:r>
            <a:r>
              <a:rPr lang="en-US" dirty="0"/>
              <a:t> on prem) </a:t>
            </a:r>
            <a:br>
              <a:rPr lang="en-US" dirty="0"/>
            </a:br>
            <a:r>
              <a:rPr lang="en-US" dirty="0"/>
              <a:t>and a prolonged transition period</a:t>
            </a:r>
          </a:p>
          <a:p>
            <a:r>
              <a:rPr lang="en-US" dirty="0"/>
              <a:t>The way IT services are charged to the business </a:t>
            </a:r>
            <a:br>
              <a:rPr lang="en-US" dirty="0"/>
            </a:br>
            <a:r>
              <a:rPr lang="en-US" dirty="0"/>
              <a:t>and costs are allocated can play an important role</a:t>
            </a:r>
          </a:p>
          <a:p>
            <a:pPr lvl="1"/>
            <a:r>
              <a:rPr lang="en-US" dirty="0"/>
              <a:t>cloud makes fine grained cost allocation a possibility </a:t>
            </a:r>
            <a:br>
              <a:rPr lang="en-US" dirty="0"/>
            </a:br>
            <a:r>
              <a:rPr lang="en-US" dirty="0"/>
              <a:t>(usage based); ideally matched by fine grained </a:t>
            </a:r>
            <a:br>
              <a:rPr lang="en-US" dirty="0"/>
            </a:br>
            <a:r>
              <a:rPr lang="en-US" dirty="0"/>
              <a:t>generated value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447EF-155A-4F7B-9EDA-8A44D4DA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2050" name="Picture 2" descr="boxes different sizes">
            <a:extLst>
              <a:ext uri="{FF2B5EF4-FFF2-40B4-BE49-F238E27FC236}">
                <a16:creationId xmlns:a16="http://schemas.microsoft.com/office/drawing/2014/main" id="{85643979-A5C2-4417-9C4A-EFC9318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E4DC"/>
              </a:clrFrom>
              <a:clrTo>
                <a:srgbClr val="EBE4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9" y="2238262"/>
            <a:ext cx="4018709" cy="26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E426F-F1A0-44B9-85D9-9367A3DF2B25}"/>
              </a:ext>
            </a:extLst>
          </p:cNvPr>
          <p:cNvSpPr txBox="1"/>
          <p:nvPr/>
        </p:nvSpPr>
        <p:spPr>
          <a:xfrm>
            <a:off x="6641174" y="4071488"/>
            <a:ext cx="10515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0"/>
              </a:rPr>
              <a:t>Leave behind!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744BB-B603-4E5C-B90F-67296484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8" t="9291" r="941"/>
          <a:stretch>
            <a:fillRect/>
          </a:stretch>
        </p:blipFill>
        <p:spPr>
          <a:xfrm>
            <a:off x="6727139" y="4400062"/>
            <a:ext cx="360411" cy="356752"/>
          </a:xfrm>
          <a:custGeom>
            <a:avLst/>
            <a:gdLst>
              <a:gd name="connsiteX0" fmla="*/ 1410677 w 2821354"/>
              <a:gd name="connsiteY0" fmla="*/ 0 h 2792710"/>
              <a:gd name="connsiteX1" fmla="*/ 2821354 w 2821354"/>
              <a:gd name="connsiteY1" fmla="*/ 1396355 h 2792710"/>
              <a:gd name="connsiteX2" fmla="*/ 1410677 w 2821354"/>
              <a:gd name="connsiteY2" fmla="*/ 2792710 h 2792710"/>
              <a:gd name="connsiteX3" fmla="*/ 0 w 2821354"/>
              <a:gd name="connsiteY3" fmla="*/ 1396355 h 2792710"/>
              <a:gd name="connsiteX4" fmla="*/ 1410677 w 2821354"/>
              <a:gd name="connsiteY4" fmla="*/ 0 h 279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354" h="2792710">
                <a:moveTo>
                  <a:pt x="1410677" y="0"/>
                </a:moveTo>
                <a:cubicBezTo>
                  <a:pt x="2189772" y="0"/>
                  <a:pt x="2821354" y="625169"/>
                  <a:pt x="2821354" y="1396355"/>
                </a:cubicBezTo>
                <a:cubicBezTo>
                  <a:pt x="2821354" y="2167541"/>
                  <a:pt x="2189772" y="2792710"/>
                  <a:pt x="1410677" y="2792710"/>
                </a:cubicBezTo>
                <a:cubicBezTo>
                  <a:pt x="631582" y="2792710"/>
                  <a:pt x="0" y="2167541"/>
                  <a:pt x="0" y="1396355"/>
                </a:cubicBezTo>
                <a:cubicBezTo>
                  <a:pt x="0" y="625169"/>
                  <a:pt x="631582" y="0"/>
                  <a:pt x="1410677" y="0"/>
                </a:cubicBezTo>
                <a:close/>
              </a:path>
            </a:pathLst>
          </a:cu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FCDAA259-3D77-4F93-9068-DFB19F27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8598">
            <a:off x="8220836" y="3176577"/>
            <a:ext cx="477491" cy="47749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F7BA3909-04EF-4E71-8114-D9B5645BA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4062">
            <a:off x="7343999" y="3267818"/>
            <a:ext cx="624996" cy="62499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Content Placeholder 5" descr="Warehouse outline">
            <a:extLst>
              <a:ext uri="{FF2B5EF4-FFF2-40B4-BE49-F238E27FC236}">
                <a16:creationId xmlns:a16="http://schemas.microsoft.com/office/drawing/2014/main" id="{388665FF-6462-488E-BE80-2083A2AC3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668" y="4193952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5" name="Content Placeholder 5" descr="Warehouse outline">
            <a:extLst>
              <a:ext uri="{FF2B5EF4-FFF2-40B4-BE49-F238E27FC236}">
                <a16:creationId xmlns:a16="http://schemas.microsoft.com/office/drawing/2014/main" id="{22BC2B28-2806-4FF4-BEA6-569BD38F3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7423" y="4520207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6" name="Content Placeholder 5" descr="Warehouse outline">
            <a:extLst>
              <a:ext uri="{FF2B5EF4-FFF2-40B4-BE49-F238E27FC236}">
                <a16:creationId xmlns:a16="http://schemas.microsoft.com/office/drawing/2014/main" id="{20881A02-F3E3-4247-B150-046103FEF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680" y="2977817"/>
            <a:ext cx="410881" cy="23660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D208C7ED-C4A4-4CFE-8C21-DBC36E81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76" y="2671230"/>
            <a:ext cx="405015" cy="40501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35A7F4A0-45D8-41AE-9F1A-9C8694D81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74063">
            <a:off x="7653781" y="2792569"/>
            <a:ext cx="386615" cy="386615"/>
          </a:xfrm>
          <a:prstGeom prst="rect">
            <a:avLst/>
          </a:prstGeom>
          <a:scene3d>
            <a:camera prst="isometricOffAxis2Right">
              <a:rot lat="778874" lon="17399839" rev="490722"/>
            </a:camera>
            <a:lightRig rig="threePt" dir="t"/>
          </a:scene3d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7536437A-266E-4080-9DBB-416B588D1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904">
            <a:off x="7690688" y="3962457"/>
            <a:ext cx="395122" cy="39512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D52D57-6BFC-499F-BCB8-A3AAB12A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90" y="3822567"/>
            <a:ext cx="587415" cy="39552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F3D-442A-4159-9D06-1529C00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Technology Components [no longer]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D8C-5C80-47B2-BDAF-38883072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62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2071-DC14-4B69-B739-74A22E3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9B0D-A9C4-4CE5-A535-038568FEE60A}"/>
              </a:ext>
            </a:extLst>
          </p:cNvPr>
          <p:cNvSpPr/>
          <p:nvPr/>
        </p:nvSpPr>
        <p:spPr>
          <a:xfrm>
            <a:off x="1120140" y="853440"/>
            <a:ext cx="7452360" cy="18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6327-2E7D-4C3B-B697-6D9BCBF64389}"/>
              </a:ext>
            </a:extLst>
          </p:cNvPr>
          <p:cNvSpPr/>
          <p:nvPr/>
        </p:nvSpPr>
        <p:spPr>
          <a:xfrm>
            <a:off x="1120140" y="2902440"/>
            <a:ext cx="7452360" cy="18135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Technology Platform</a:t>
            </a:r>
          </a:p>
          <a:p>
            <a:pPr algn="ctr"/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F935DAF-2420-43FC-BDD8-948195DAA67B}"/>
              </a:ext>
            </a:extLst>
          </p:cNvPr>
          <p:cNvSpPr/>
          <p:nvPr/>
        </p:nvSpPr>
        <p:spPr>
          <a:xfrm>
            <a:off x="1731240" y="4175460"/>
            <a:ext cx="3566160" cy="7150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99275-AF56-4B65-9014-5567CEC22FB8}"/>
              </a:ext>
            </a:extLst>
          </p:cNvPr>
          <p:cNvSpPr/>
          <p:nvPr/>
        </p:nvSpPr>
        <p:spPr>
          <a:xfrm>
            <a:off x="1120140" y="853440"/>
            <a:ext cx="1340574" cy="1813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3AA73-EFEE-419E-9327-3CF30E538757}"/>
              </a:ext>
            </a:extLst>
          </p:cNvPr>
          <p:cNvSpPr/>
          <p:nvPr/>
        </p:nvSpPr>
        <p:spPr>
          <a:xfrm>
            <a:off x="1120140" y="1775460"/>
            <a:ext cx="217079" cy="89154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27880-4621-4B53-9798-302A4656E5D5}"/>
              </a:ext>
            </a:extLst>
          </p:cNvPr>
          <p:cNvSpPr/>
          <p:nvPr/>
        </p:nvSpPr>
        <p:spPr>
          <a:xfrm>
            <a:off x="1344839" y="1775460"/>
            <a:ext cx="217079" cy="891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F974A-DAEE-4FF0-8433-D3188215047B}"/>
              </a:ext>
            </a:extLst>
          </p:cNvPr>
          <p:cNvSpPr/>
          <p:nvPr/>
        </p:nvSpPr>
        <p:spPr>
          <a:xfrm>
            <a:off x="1569538" y="1775460"/>
            <a:ext cx="217079" cy="891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1F19D-1E27-4FCA-9554-564CE21F2768}"/>
              </a:ext>
            </a:extLst>
          </p:cNvPr>
          <p:cNvSpPr/>
          <p:nvPr/>
        </p:nvSpPr>
        <p:spPr>
          <a:xfrm>
            <a:off x="1794237" y="1775460"/>
            <a:ext cx="217079" cy="891540"/>
          </a:xfrm>
          <a:prstGeom prst="rect">
            <a:avLst/>
          </a:prstGeom>
          <a:solidFill>
            <a:srgbClr val="00D2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129F-5EA1-4368-A73F-06C74E32B76C}"/>
              </a:ext>
            </a:extLst>
          </p:cNvPr>
          <p:cNvSpPr/>
          <p:nvPr/>
        </p:nvSpPr>
        <p:spPr>
          <a:xfrm>
            <a:off x="2018936" y="1775460"/>
            <a:ext cx="217079" cy="891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D392C-8AB2-42A2-943C-8F76BECFE4AB}"/>
              </a:ext>
            </a:extLst>
          </p:cNvPr>
          <p:cNvSpPr/>
          <p:nvPr/>
        </p:nvSpPr>
        <p:spPr>
          <a:xfrm>
            <a:off x="2243635" y="1775460"/>
            <a:ext cx="217079" cy="89154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AAE31-AA98-496D-96D0-B64C7508BAE5}"/>
              </a:ext>
            </a:extLst>
          </p:cNvPr>
          <p:cNvSpPr txBox="1"/>
          <p:nvPr/>
        </p:nvSpPr>
        <p:spPr>
          <a:xfrm>
            <a:off x="91440" y="1074420"/>
            <a:ext cx="8992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8A6F-AA6B-41BA-AACF-C481CF551021}"/>
              </a:ext>
            </a:extLst>
          </p:cNvPr>
          <p:cNvSpPr txBox="1"/>
          <p:nvPr/>
        </p:nvSpPr>
        <p:spPr>
          <a:xfrm>
            <a:off x="83820" y="1623060"/>
            <a:ext cx="124577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Features</a:t>
            </a:r>
          </a:p>
          <a:p>
            <a:r>
              <a:rPr lang="en-US" sz="1200" dirty="0"/>
              <a:t>pages, </a:t>
            </a:r>
            <a:br>
              <a:rPr lang="en-US" sz="1200" dirty="0"/>
            </a:br>
            <a:r>
              <a:rPr lang="en-US" sz="1200" dirty="0"/>
              <a:t>reports, jobs, service,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BF78C-ABAA-4359-92E1-E755E17C46BA}"/>
              </a:ext>
            </a:extLst>
          </p:cNvPr>
          <p:cNvSpPr txBox="1"/>
          <p:nvPr/>
        </p:nvSpPr>
        <p:spPr>
          <a:xfrm>
            <a:off x="79637" y="2402303"/>
            <a:ext cx="10287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Data – hot | lukewarm | cold; GDPR/ PII status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E57788-2B36-459F-A81E-4344C97757AB}"/>
              </a:ext>
            </a:extLst>
          </p:cNvPr>
          <p:cNvSpPr/>
          <p:nvPr/>
        </p:nvSpPr>
        <p:spPr>
          <a:xfrm>
            <a:off x="1272544" y="2978639"/>
            <a:ext cx="1280160" cy="9077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 EE</a:t>
            </a:r>
          </a:p>
          <a:p>
            <a:pPr algn="ctr"/>
            <a:endParaRPr lang="en-US" dirty="0"/>
          </a:p>
          <a:p>
            <a:pPr algn="ctr"/>
            <a:r>
              <a:rPr lang="en-US" sz="1100" dirty="0"/>
              <a:t>JMS, JSP/JSF, EJB, JPA, JTA, JAX-WS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88C17-29E3-4598-B4A5-979575C437B2}"/>
              </a:ext>
            </a:extLst>
          </p:cNvPr>
          <p:cNvSpPr/>
          <p:nvPr/>
        </p:nvSpPr>
        <p:spPr>
          <a:xfrm>
            <a:off x="2651772" y="3154227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WebLogic</a:t>
            </a:r>
            <a:endParaRPr lang="en-US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4F14D-CCE2-4883-899E-46A79695767E}"/>
              </a:ext>
            </a:extLst>
          </p:cNvPr>
          <p:cNvSpPr/>
          <p:nvPr/>
        </p:nvSpPr>
        <p:spPr>
          <a:xfrm>
            <a:off x="3969792" y="2978639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SOA Suite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2FC7B6-50E9-411D-B3EB-5A47E497B834}"/>
              </a:ext>
            </a:extLst>
          </p:cNvPr>
          <p:cNvSpPr/>
          <p:nvPr/>
        </p:nvSpPr>
        <p:spPr>
          <a:xfrm>
            <a:off x="5500677" y="4290060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Windows 7</a:t>
            </a:r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EB8E95-7703-463A-A01C-2EEE2F39945C}"/>
              </a:ext>
            </a:extLst>
          </p:cNvPr>
          <p:cNvSpPr/>
          <p:nvPr/>
        </p:nvSpPr>
        <p:spPr>
          <a:xfrm>
            <a:off x="6656169" y="4028203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RHEL 5.x</a:t>
            </a:r>
            <a:endParaRPr lang="en-US" sz="10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D99D69-B69B-4BA1-917A-528CBB65FD92}"/>
              </a:ext>
            </a:extLst>
          </p:cNvPr>
          <p:cNvSpPr/>
          <p:nvPr/>
        </p:nvSpPr>
        <p:spPr>
          <a:xfrm>
            <a:off x="5885984" y="3073902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Forms</a:t>
            </a:r>
            <a:endParaRPr lang="en-US" sz="10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5D3BA-208F-47D5-B2EC-3A99B02BC2BD}"/>
              </a:ext>
            </a:extLst>
          </p:cNvPr>
          <p:cNvSpPr/>
          <p:nvPr/>
        </p:nvSpPr>
        <p:spPr>
          <a:xfrm>
            <a:off x="3112502" y="394002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APEX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D0CFF7-2221-4E13-906F-AAE0DA332914}"/>
              </a:ext>
            </a:extLst>
          </p:cNvPr>
          <p:cNvSpPr/>
          <p:nvPr/>
        </p:nvSpPr>
        <p:spPr>
          <a:xfrm>
            <a:off x="7351391" y="297493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Mendix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01D5C-5CEC-4857-8F33-10DBB26F9E02}"/>
              </a:ext>
            </a:extLst>
          </p:cNvPr>
          <p:cNvSpPr/>
          <p:nvPr/>
        </p:nvSpPr>
        <p:spPr>
          <a:xfrm>
            <a:off x="7712919" y="3580812"/>
            <a:ext cx="770186" cy="2729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  <a:endParaRPr lang="en-US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ED997-7AE6-429D-A9ED-B67AED433DBB}"/>
              </a:ext>
            </a:extLst>
          </p:cNvPr>
          <p:cNvSpPr/>
          <p:nvPr/>
        </p:nvSpPr>
        <p:spPr>
          <a:xfrm>
            <a:off x="6481533" y="3348175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Reports</a:t>
            </a:r>
            <a:endParaRPr lang="en-US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A9A09-3728-4823-ABBD-AE5AB0FC2576}"/>
              </a:ext>
            </a:extLst>
          </p:cNvPr>
          <p:cNvSpPr/>
          <p:nvPr/>
        </p:nvSpPr>
        <p:spPr>
          <a:xfrm>
            <a:off x="5711348" y="3787467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</a:t>
            </a:r>
            <a:endParaRPr lang="en-US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2906-1FC6-4C56-9C79-CED600DF1804}"/>
              </a:ext>
            </a:extLst>
          </p:cNvPr>
          <p:cNvSpPr/>
          <p:nvPr/>
        </p:nvSpPr>
        <p:spPr>
          <a:xfrm>
            <a:off x="7231926" y="849098"/>
            <a:ext cx="1340574" cy="1813560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4FD3C-F6F1-462C-987C-8F483DD8DB01}"/>
              </a:ext>
            </a:extLst>
          </p:cNvPr>
          <p:cNvSpPr/>
          <p:nvPr/>
        </p:nvSpPr>
        <p:spPr>
          <a:xfrm>
            <a:off x="7231926" y="1771118"/>
            <a:ext cx="217079" cy="891540"/>
          </a:xfrm>
          <a:prstGeom prst="rect">
            <a:avLst/>
          </a:prstGeom>
          <a:solidFill>
            <a:srgbClr val="FF66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6F737-128B-4B86-B6DC-B9711A4FA12A}"/>
              </a:ext>
            </a:extLst>
          </p:cNvPr>
          <p:cNvSpPr/>
          <p:nvPr/>
        </p:nvSpPr>
        <p:spPr>
          <a:xfrm>
            <a:off x="7456625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BC8F2-DA79-420A-9937-2FFD72123D55}"/>
              </a:ext>
            </a:extLst>
          </p:cNvPr>
          <p:cNvSpPr/>
          <p:nvPr/>
        </p:nvSpPr>
        <p:spPr>
          <a:xfrm>
            <a:off x="7681324" y="1771118"/>
            <a:ext cx="217079" cy="891540"/>
          </a:xfrm>
          <a:prstGeom prst="rect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0CD6B-F596-48E7-B973-4663078153CD}"/>
              </a:ext>
            </a:extLst>
          </p:cNvPr>
          <p:cNvSpPr/>
          <p:nvPr/>
        </p:nvSpPr>
        <p:spPr>
          <a:xfrm>
            <a:off x="7906023" y="1771118"/>
            <a:ext cx="217079" cy="891540"/>
          </a:xfrm>
          <a:prstGeom prst="rect">
            <a:avLst/>
          </a:prstGeom>
          <a:solidFill>
            <a:srgbClr val="FFCC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8787D-77EF-4506-B22A-C7BCA60CE296}"/>
              </a:ext>
            </a:extLst>
          </p:cNvPr>
          <p:cNvSpPr/>
          <p:nvPr/>
        </p:nvSpPr>
        <p:spPr>
          <a:xfrm>
            <a:off x="8130722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8A239-67D7-4910-A58A-C780C2D0A5C6}"/>
              </a:ext>
            </a:extLst>
          </p:cNvPr>
          <p:cNvSpPr/>
          <p:nvPr/>
        </p:nvSpPr>
        <p:spPr>
          <a:xfrm>
            <a:off x="8355421" y="1771118"/>
            <a:ext cx="217079" cy="891540"/>
          </a:xfrm>
          <a:prstGeom prst="rect">
            <a:avLst/>
          </a:prstGeom>
          <a:solidFill>
            <a:srgbClr val="FF99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7AD8C-F312-499D-84C1-9B399444D1C5}"/>
              </a:ext>
            </a:extLst>
          </p:cNvPr>
          <p:cNvSpPr/>
          <p:nvPr/>
        </p:nvSpPr>
        <p:spPr>
          <a:xfrm>
            <a:off x="5762143" y="849098"/>
            <a:ext cx="1340574" cy="1813560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9666F-24FB-49EB-AF22-2FB7D96F7510}"/>
              </a:ext>
            </a:extLst>
          </p:cNvPr>
          <p:cNvSpPr/>
          <p:nvPr/>
        </p:nvSpPr>
        <p:spPr>
          <a:xfrm>
            <a:off x="5762143" y="1771118"/>
            <a:ext cx="217079" cy="891540"/>
          </a:xfrm>
          <a:prstGeom prst="rect">
            <a:avLst/>
          </a:prstGeom>
          <a:solidFill>
            <a:srgbClr val="3333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242F5-7ACC-41F0-B937-BED1F334B724}"/>
              </a:ext>
            </a:extLst>
          </p:cNvPr>
          <p:cNvSpPr/>
          <p:nvPr/>
        </p:nvSpPr>
        <p:spPr>
          <a:xfrm>
            <a:off x="5986842" y="1771118"/>
            <a:ext cx="217079" cy="891540"/>
          </a:xfrm>
          <a:prstGeom prst="rect">
            <a:avLst/>
          </a:prstGeom>
          <a:solidFill>
            <a:srgbClr val="66CC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D5B5E9-3990-4ADE-A462-DB4F1EA83ADB}"/>
              </a:ext>
            </a:extLst>
          </p:cNvPr>
          <p:cNvSpPr/>
          <p:nvPr/>
        </p:nvSpPr>
        <p:spPr>
          <a:xfrm>
            <a:off x="6211541" y="1771118"/>
            <a:ext cx="217079" cy="891540"/>
          </a:xfrm>
          <a:prstGeom prst="rect">
            <a:avLst/>
          </a:prstGeom>
          <a:solidFill>
            <a:srgbClr val="00FF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8406CF-49C1-49A8-ABC1-455FDBD5CBB0}"/>
              </a:ext>
            </a:extLst>
          </p:cNvPr>
          <p:cNvSpPr/>
          <p:nvPr/>
        </p:nvSpPr>
        <p:spPr>
          <a:xfrm>
            <a:off x="6436240" y="1771118"/>
            <a:ext cx="217079" cy="891540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1FEECE-439E-449F-91FB-466F8B202EEE}"/>
              </a:ext>
            </a:extLst>
          </p:cNvPr>
          <p:cNvSpPr/>
          <p:nvPr/>
        </p:nvSpPr>
        <p:spPr>
          <a:xfrm>
            <a:off x="6660939" y="1771118"/>
            <a:ext cx="217079" cy="891540"/>
          </a:xfrm>
          <a:prstGeom prst="rect">
            <a:avLst/>
          </a:prstGeom>
          <a:solidFill>
            <a:srgbClr val="66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236287-BF02-4443-976B-82664E387CEF}"/>
              </a:ext>
            </a:extLst>
          </p:cNvPr>
          <p:cNvSpPr/>
          <p:nvPr/>
        </p:nvSpPr>
        <p:spPr>
          <a:xfrm>
            <a:off x="6885638" y="1771118"/>
            <a:ext cx="217079" cy="891540"/>
          </a:xfrm>
          <a:prstGeom prst="rect">
            <a:avLst/>
          </a:prstGeom>
          <a:solidFill>
            <a:srgbClr val="0000CC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9A988-B302-4B71-A1F6-37DF239C449F}"/>
              </a:ext>
            </a:extLst>
          </p:cNvPr>
          <p:cNvSpPr/>
          <p:nvPr/>
        </p:nvSpPr>
        <p:spPr>
          <a:xfrm>
            <a:off x="2639425" y="843413"/>
            <a:ext cx="1340574" cy="181356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7CF152-C4BB-4042-B731-6B462BD6C0F8}"/>
              </a:ext>
            </a:extLst>
          </p:cNvPr>
          <p:cNvSpPr/>
          <p:nvPr/>
        </p:nvSpPr>
        <p:spPr>
          <a:xfrm>
            <a:off x="2639425" y="1765433"/>
            <a:ext cx="217079" cy="8915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3FD42-F498-4BCD-B3B3-C4C0D55C3664}"/>
              </a:ext>
            </a:extLst>
          </p:cNvPr>
          <p:cNvSpPr/>
          <p:nvPr/>
        </p:nvSpPr>
        <p:spPr>
          <a:xfrm>
            <a:off x="2864124" y="1765433"/>
            <a:ext cx="217079" cy="89154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8746C7-AD34-445F-AC95-3B65811BE55A}"/>
              </a:ext>
            </a:extLst>
          </p:cNvPr>
          <p:cNvSpPr/>
          <p:nvPr/>
        </p:nvSpPr>
        <p:spPr>
          <a:xfrm>
            <a:off x="3088823" y="1765433"/>
            <a:ext cx="217079" cy="891540"/>
          </a:xfrm>
          <a:prstGeom prst="rect">
            <a:avLst/>
          </a:prstGeom>
          <a:solidFill>
            <a:srgbClr val="FF9933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0C4E0-BD6D-44EC-A9B5-CB4B1463C3D4}"/>
              </a:ext>
            </a:extLst>
          </p:cNvPr>
          <p:cNvSpPr/>
          <p:nvPr/>
        </p:nvSpPr>
        <p:spPr>
          <a:xfrm>
            <a:off x="3313522" y="1765433"/>
            <a:ext cx="217079" cy="891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E92D5B-3C3E-4A61-95F0-1F06C005553D}"/>
              </a:ext>
            </a:extLst>
          </p:cNvPr>
          <p:cNvSpPr/>
          <p:nvPr/>
        </p:nvSpPr>
        <p:spPr>
          <a:xfrm>
            <a:off x="3538221" y="1765433"/>
            <a:ext cx="217079" cy="8915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C47F32-98C1-4522-A55D-315F89DC16EF}"/>
              </a:ext>
            </a:extLst>
          </p:cNvPr>
          <p:cNvSpPr/>
          <p:nvPr/>
        </p:nvSpPr>
        <p:spPr>
          <a:xfrm>
            <a:off x="3762920" y="1765433"/>
            <a:ext cx="217079" cy="891540"/>
          </a:xfrm>
          <a:prstGeom prst="rect">
            <a:avLst/>
          </a:prstGeom>
          <a:solidFill>
            <a:srgbClr val="D26442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A7771-DFE6-4C94-AE70-12AFEF4BBC7A}"/>
              </a:ext>
            </a:extLst>
          </p:cNvPr>
          <p:cNvSpPr txBox="1"/>
          <p:nvPr/>
        </p:nvSpPr>
        <p:spPr>
          <a:xfrm>
            <a:off x="79637" y="3249055"/>
            <a:ext cx="10287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Components</a:t>
            </a:r>
          </a:p>
          <a:p>
            <a:r>
              <a:rPr lang="en-US" sz="1300" dirty="0"/>
              <a:t>modules, libraries, packages, tables</a:t>
            </a:r>
            <a:endParaRPr lang="en-US" sz="1200" dirty="0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521EE5D0-CD4D-4653-B3AB-DC1FBBE772CC}"/>
              </a:ext>
            </a:extLst>
          </p:cNvPr>
          <p:cNvSpPr/>
          <p:nvPr/>
        </p:nvSpPr>
        <p:spPr>
          <a:xfrm>
            <a:off x="7886886" y="4290060"/>
            <a:ext cx="577074" cy="25068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MySQL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C69BBB-5E6E-4F51-BE73-B7D8B2A9B071}"/>
              </a:ext>
            </a:extLst>
          </p:cNvPr>
          <p:cNvSpPr/>
          <p:nvPr/>
        </p:nvSpPr>
        <p:spPr>
          <a:xfrm>
            <a:off x="3541510" y="3337232"/>
            <a:ext cx="540169" cy="2327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106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33295"/>
            <a:ext cx="6624000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14" y="792000"/>
            <a:ext cx="24574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3179942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Dutch Company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CB929909-9B48-4DBA-8631-9D77F6EC99E2}"/>
              </a:ext>
            </a:extLst>
          </p:cNvPr>
          <p:cNvSpPr/>
          <p:nvPr/>
        </p:nvSpPr>
        <p:spPr>
          <a:xfrm>
            <a:off x="336399" y="3616064"/>
            <a:ext cx="1502532" cy="744480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Their on premises data center (in Germany)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7476823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5445071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8088321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6568886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6078199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5593068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4113777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6427655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6063646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7126853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5553848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5726751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19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7697522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5445071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7161568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7819487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5478477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7352876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8486136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with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BEB809E7-B6D9-417E-A285-20A29DC2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AA568C-1A46-4D53-94AB-80CBB05DE2F3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2EC73C7-0352-4C60-9B3E-02847D934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0C34C48-C87C-4199-B566-D8CF2C6D72F5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Retire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512 L -0.0026 -0.01512 C -0.00417 -0.01852 -0.0059 -0.0216 -0.00729 -0.025 C -0.00816 -0.02685 -0.00868 -0.0287 -0.00972 -0.03055 C -0.01076 -0.0324 -0.01232 -0.03395 -0.01354 -0.03611 C -0.01441 -0.03734 -0.0151 -0.03858 -0.0158 -0.04012 C -0.01667 -0.04444 -0.01649 -0.04537 -0.01892 -0.04845 C -0.01962 -0.04907 -0.02048 -0.04938 -0.02135 -0.04969 C -0.0276 -0.06944 -0.02118 -0.05216 -0.02743 -0.06358 C -0.03107 -0.07006 -0.02726 -0.06512 -0.02986 -0.07191 C -0.03038 -0.07345 -0.03142 -0.07438 -0.03212 -0.07592 C -0.03698 -0.08734 -0.03281 -0.07839 -0.03524 -0.08703 C -0.03559 -0.08858 -0.03646 -0.08981 -0.0368 -0.09105 C -0.03715 -0.09259 -0.03715 -0.09413 -0.0375 -0.09537 C -0.03819 -0.0966 -0.03906 -0.09722 -0.03993 -0.09815 C -0.0401 -0.1 -0.04045 -0.10185 -0.04062 -0.1037 C -0.04114 -0.10648 -0.04167 -0.10895 -0.04219 -0.11173 C -0.04253 -0.11327 -0.04288 -0.1145 -0.04305 -0.11605 C -0.04357 -0.11975 -0.0441 -0.12345 -0.04462 -0.12716 C -0.04479 -0.1287 -0.04531 -0.1358 -0.04618 -0.13796 C -0.04653 -0.1392 -0.04722 -0.13981 -0.04774 -0.14074 L -0.13455 -0.2 L -0.16857 -0.17253 L -0.17239 -0.10648 L -0.17239 -0.06913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Retain (and Refurbish)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51346BBF-6F83-415D-ACD0-549D65D99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1067" y="4647431"/>
            <a:ext cx="527377" cy="299939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2899" y="2448477"/>
            <a:ext cx="3511955" cy="1106704"/>
          </a:xfrm>
          <a:prstGeom prst="wedgeRectCallout">
            <a:avLst>
              <a:gd name="adj1" fmla="val 8616"/>
              <a:gd name="adj2" fmla="val 685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Clean Out unused, Upgrade (to 19c LTS),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(De) Consolidate, Polish to make Shine (leverage now free Advanced Analytics, Spatial, Graph), Data Life Cycle Management </a:t>
            </a:r>
          </a:p>
        </p:txBody>
      </p:sp>
    </p:spTree>
    <p:extLst>
      <p:ext uri="{BB962C8B-B14F-4D97-AF65-F5344CB8AC3E}">
        <p14:creationId xmlns:p14="http://schemas.microsoft.com/office/powerpoint/2010/main" val="3219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2469 L 0.00035 -0.02469 C -0.00104 -0.05679 -1.38889E-6 -0.03457 -0.00139 -0.0574 C -0.00191 -0.06636 -0.00312 -0.08426 -0.00312 -0.08426 C -0.00278 -0.10524 -0.00226 -0.12654 -0.00226 -0.14784 C -0.00226 -0.16327 -0.0026 -0.17839 -0.00312 -0.19382 C -0.00312 -0.19537 -0.00364 -0.19691 -0.00382 -0.19815 C -0.00417 -0.20031 -0.00399 -0.20278 -0.00469 -0.20432 C -0.00746 -0.20987 -0.00955 -0.21018 -0.01302 -0.21173 C -0.01389 -0.21296 -0.01458 -0.21512 -0.01562 -0.21605 C -0.01684 -0.21728 -0.0184 -0.21697 -0.01979 -0.21759 C -0.02187 -0.21852 -0.02222 -0.21913 -0.02396 -0.22037 L -0.06719 -0.20555 L -0.07465 -0.09012 L -0.05139 -0.03827 L -0.01632 -0.00092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23552-6203-46CD-B484-014CB0B38DBE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Rehost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79120" y="1670103"/>
            <a:ext cx="2582896" cy="1361846"/>
          </a:xfrm>
          <a:prstGeom prst="wedgeRectCallout">
            <a:avLst>
              <a:gd name="adj1" fmla="val 62359"/>
              <a:gd name="adj2" fmla="val 837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Oracle Database on IaaS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(Bare Metal, VM, Kubernetes); benefit from (large, flexible) scale and managed infra.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Refurbish (upgrade to 19c, …)</a:t>
            </a:r>
          </a:p>
        </p:txBody>
      </p:sp>
      <p:pic>
        <p:nvPicPr>
          <p:cNvPr id="18" name="Content Placeholder 5" descr="Warehouse outline">
            <a:extLst>
              <a:ext uri="{FF2B5EF4-FFF2-40B4-BE49-F238E27FC236}">
                <a16:creationId xmlns:a16="http://schemas.microsoft.com/office/drawing/2014/main" id="{AEB73165-48F0-4E69-9C75-D1FE3359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2CC078-2F4E-4AA6-A6E7-0C1890E9A9B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33C3AFA0-1645-41F5-B43D-66804657D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DB43F48F-35B7-4633-9959-38E35DC46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733" y="2326677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0185 L 0.00695 0.00185 C 0.0092 0.00031 0.01146 -0.00154 0.01372 -0.00278 C 0.01476 -0.00339 0.01597 -0.0037 0.01719 -0.00432 C 0.01823 -0.00524 0.01927 -0.00648 0.02049 -0.0074 C 0.02136 -0.00802 0.02222 -0.00833 0.02309 -0.00895 C 0.02396 -0.00987 0.02465 -0.01142 0.0257 -0.01203 C 0.02726 -0.01296 0.02917 -0.01203 0.03073 -0.01358 C 0.03281 -0.01512 0.0342 -0.01882 0.03594 -0.02099 C 0.03854 -0.02469 0.04132 -0.02778 0.04445 -0.03024 C 0.04531 -0.03086 0.04618 -0.03117 0.04705 -0.03179 C 0.04757 -0.03333 0.04792 -0.03518 0.04879 -0.03642 C 0.04948 -0.03734 0.05052 -0.03703 0.05122 -0.03796 C 0.05226 -0.03858 0.05295 -0.04012 0.05382 -0.04074 C 0.05556 -0.04228 0.05903 -0.04321 0.06059 -0.04382 C 0.06146 -0.04537 0.06215 -0.04722 0.0632 -0.04845 C 0.06406 -0.04938 0.06493 -0.04938 0.0658 -0.05 C 0.06823 -0.05185 0.07083 -0.05432 0.07257 -0.05771 C 0.07361 -0.05926 0.07431 -0.06173 0.07518 -0.06358 C 0.07708 -0.06728 0.07952 -0.07006 0.08108 -0.07438 C 0.08351 -0.08055 0.08195 -0.07778 0.08542 -0.08179 C 0.08594 -0.08333 0.08629 -0.08549 0.08715 -0.08642 C 0.08785 -0.08734 0.08906 -0.08673 0.08976 -0.08796 C 0.09427 -0.09599 0.08629 -0.09012 0.09306 -0.09413 C 0.09393 -0.09506 0.09497 -0.09568 0.09566 -0.09722 C 0.10035 -0.10771 0.09184 -0.09599 0.09913 -0.10463 C 0.09931 -0.10617 0.09931 -0.10802 0.1 -0.10926 C 0.10139 -0.11173 0.10365 -0.11265 0.10504 -0.11543 C 0.10833 -0.12129 0.1066 -0.11882 0.11024 -0.12284 C 0.11389 -0.13611 0.10972 -0.12345 0.11441 -0.1321 C 0.1184 -0.13889 0.11372 -0.13518 0.11875 -0.13827 C 0.12066 -0.14845 0.11806 -0.13734 0.12222 -0.14568 C 0.12344 -0.14845 0.12448 -0.15185 0.12552 -0.15494 L 0.12726 -0.15957 C 0.12778 -0.16111 0.12813 -0.16296 0.12899 -0.16389 L 0.1316 -0.16697 C 0.13212 -0.17006 0.13351 -0.17315 0.13333 -0.17623 C 0.13229 -0.19382 0.13299 -0.18642 0.1316 -0.19907 C 0.13177 -0.23395 0.1316 -0.26882 0.13247 -0.30401 C 0.13247 -0.30586 0.13368 -0.30679 0.1342 -0.30833 C 0.13455 -0.30987 0.13438 -0.31173 0.1349 -0.31296 C 0.13889 -0.32191 0.13906 -0.32129 0.14358 -0.32531 C 0.1441 -0.32685 0.14479 -0.32808 0.14514 -0.32963 C 0.14618 -0.33333 0.14566 -0.33611 0.14774 -0.33889 C 0.14844 -0.33981 0.14948 -0.33981 0.15035 -0.34043 C 0.15504 -0.35185 0.15035 -0.34166 0.15712 -0.35092 C 0.16337 -0.35926 0.15538 -0.35247 0.16406 -0.35864 C 0.16458 -0.36018 0.16528 -0.36173 0.1658 -0.36327 C 0.16667 -0.36605 0.16771 -0.37129 0.1691 -0.37376 C 0.16979 -0.375 0.17083 -0.37592 0.1717 -0.37685 C 0.17222 -0.37839 0.17292 -0.37994 0.17344 -0.38148 C 0.17379 -0.38302 0.17361 -0.38487 0.17431 -0.38611 C 0.17483 -0.38734 0.17604 -0.38796 0.17674 -0.3892 C 0.17743 -0.39105 0.17778 -0.39321 0.17847 -0.39506 C 0.17917 -0.39691 0.18038 -0.39784 0.18108 -0.39969 C 0.1816 -0.40092 0.18143 -0.40278 0.18195 -0.40432 C 0.18299 -0.4074 0.1842 -0.41018 0.18542 -0.41327 L 0.18715 -0.4179 C 0.18733 -0.41944 0.1875 -0.42099 0.18785 -0.42253 C 0.18889 -0.42561 0.19028 -0.4287 0.19132 -0.43148 C 0.19184 -0.43302 0.19254 -0.43457 0.19306 -0.43611 C 0.19358 -0.43827 0.19393 -0.44074 0.19479 -0.44228 C 0.19531 -0.44352 0.19653 -0.44321 0.1974 -0.44382 L 0.20243 -0.45 C 0.20486 -0.45278 0.20469 -0.45308 0.20764 -0.45432 C 0.20781 -0.45463 0.20816 -0.45432 0.20851 -0.4543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0.00772 L 0.0316 0.00772 C 0.03403 0.00618 0.03663 0.00432 0.03924 0.00309 C 0.04115 0.00216 0.04323 0.00247 0.04514 0.00155 C 0.04618 0.00093 0.04688 -0.00061 0.04774 -0.00154 C 0.04861 -0.00216 0.04948 -0.00247 0.05035 -0.00308 C 0.05695 -0.00895 0.04896 -0.0037 0.05538 -0.00771 C 0.05764 -0.01142 0.06007 -0.01636 0.0632 -0.01821 L 0.06563 -0.01975 C 0.06649 -0.02129 0.06736 -0.02284 0.06823 -0.02438 C 0.06997 -0.02654 0.07188 -0.02778 0.07344 -0.03024 C 0.0757 -0.03426 0.07795 -0.0392 0.08108 -0.04105 L 0.08368 -0.04259 C 0.0842 -0.04413 0.08472 -0.04568 0.08542 -0.04722 C 0.08698 -0.05 0.08837 -0.05031 0.09045 -0.05154 C 0.09445 -0.06203 0.09202 -0.05957 0.09653 -0.06234 C 0.0974 -0.06389 0.09827 -0.06512 0.09913 -0.06666 C 0.09965 -0.06821 0.1 -0.07006 0.1007 -0.07129 C 0.10139 -0.07222 0.10261 -0.07222 0.1033 -0.07284 C 0.10573 -0.075 0.11024 -0.08055 0.11024 -0.08055 C 0.11077 -0.0821 0.11111 -0.08395 0.11181 -0.08487 C 0.11337 -0.08734 0.11702 -0.09105 0.11702 -0.09105 C 0.11754 -0.09259 0.11788 -0.09444 0.11875 -0.09568 C 0.12014 -0.09784 0.12292 -0.09907 0.12465 -0.10031 C 0.12552 -0.10123 0.12639 -0.10247 0.12726 -0.10308 C 0.12899 -0.10463 0.13073 -0.10524 0.13247 -0.10617 L 0.1349 -0.10771 C 0.13577 -0.10833 0.13663 -0.10895 0.1375 -0.10926 L 0.14097 -0.1108 C 0.14601 -0.11697 0.14219 -0.11327 0.15208 -0.11697 C 0.15313 -0.11728 0.15434 -0.1179 0.15556 -0.11852 C 0.15695 -0.11882 0.15833 -0.11944 0.15972 -0.11975 C 0.16094 -0.12037 0.16198 -0.12068 0.1632 -0.12129 C 0.16493 -0.12222 0.16649 -0.12376 0.16823 -0.12438 C 0.16945 -0.125 0.17066 -0.12561 0.1717 -0.12592 C 0.17309 -0.12654 0.17465 -0.12685 0.17604 -0.12747 C 0.17691 -0.12778 0.17778 -0.1287 0.17865 -0.12901 C 0.18004 -0.12963 0.18143 -0.12994 0.18281 -0.13055 C 0.18403 -0.13086 0.18507 -0.13179 0.18629 -0.1321 C 0.18802 -0.13271 0.18976 -0.13302 0.19132 -0.13364 C 0.19688 -0.13549 0.19688 -0.1358 0.20087 -0.13796 L 0.30764 -0.13673 C 0.30955 -0.13642 0.31111 -0.13426 0.31285 -0.13364 L 0.31615 -0.1321 C 0.31806 -0.1287 0.31893 -0.12654 0.32136 -0.12438 C 0.32222 -0.12376 0.32309 -0.12345 0.32396 -0.12284 C 0.32483 -0.12129 0.32552 -0.11975 0.32656 -0.11852 C 0.32726 -0.11728 0.3283 -0.11666 0.32899 -0.11543 C 0.33038 -0.11265 0.33125 -0.10926 0.33247 -0.10617 C 0.33299 -0.10494 0.33281 -0.10308 0.33333 -0.10185 C 0.33403 -0.10031 0.33507 -0.09969 0.33594 -0.09876 C 0.33646 -0.09568 0.33629 -0.09166 0.33768 -0.0895 C 0.3408 -0.08364 0.33941 -0.08673 0.34184 -0.08055 C 0.34254 -0.07654 0.34393 -0.06821 0.34618 -0.06666 L 0.34879 -0.06543 C 0.34948 -0.0642 0.35052 -0.06358 0.35122 -0.06234 C 0.35208 -0.0608 0.35226 -0.05895 0.35295 -0.05771 C 0.35365 -0.05679 0.35469 -0.05679 0.35556 -0.05617 C 0.35643 -0.05463 0.35747 -0.05339 0.35816 -0.05154 C 0.35868 -0.05031 0.35851 -0.04845 0.35903 -0.04722 C 0.35938 -0.04537 0.36007 -0.04413 0.36077 -0.04259 C 0.35972 -0.03395 0.36111 -0.03611 0.35816 -0.03333 " pathEditMode="relative" ptsTypes="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1DB552-9A59-4D01-B9FD-B227DE1A18E1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Replatform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243565" y="2521744"/>
            <a:ext cx="1960880" cy="941882"/>
          </a:xfrm>
          <a:prstGeom prst="wedgeRectCallout">
            <a:avLst>
              <a:gd name="adj1" fmla="val 72484"/>
              <a:gd name="adj2" fmla="val -7872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80C564-0A05-4498-8644-820F7B20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35" y="900412"/>
            <a:ext cx="522114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60C1724B-AF33-44D1-9760-65B98EE1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5" y="1400320"/>
            <a:ext cx="867357" cy="8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B1F6459-1077-45E6-902C-62E91FCF7B17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with solid fill">
            <a:extLst>
              <a:ext uri="{FF2B5EF4-FFF2-40B4-BE49-F238E27FC236}">
                <a16:creationId xmlns:a16="http://schemas.microsoft.com/office/drawing/2014/main" id="{ABC84423-2818-4E36-8C1C-8EA72E8D7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D9481C-9541-48CB-A9B2-523FA713AFEC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BCEB34-378D-4DA4-A96A-67963CA0D7EA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733EE2-01BC-4EA7-AD3B-1A3B0B48F766}"/>
              </a:ext>
            </a:extLst>
          </p:cNvPr>
          <p:cNvSpPr txBox="1"/>
          <p:nvPr/>
        </p:nvSpPr>
        <p:spPr>
          <a:xfrm>
            <a:off x="1151420" y="1697043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15E25F-6D26-40ED-8D61-ADC6E5298930}"/>
              </a:ext>
            </a:extLst>
          </p:cNvPr>
          <p:cNvSpPr/>
          <p:nvPr/>
        </p:nvSpPr>
        <p:spPr>
          <a:xfrm>
            <a:off x="1911927" y="1783458"/>
            <a:ext cx="876136" cy="2478704"/>
          </a:xfrm>
          <a:custGeom>
            <a:avLst/>
            <a:gdLst>
              <a:gd name="connsiteX0" fmla="*/ 838830 w 876136"/>
              <a:gd name="connsiteY0" fmla="*/ 2478704 h 2478704"/>
              <a:gd name="connsiteX1" fmla="*/ 778374 w 876136"/>
              <a:gd name="connsiteY1" fmla="*/ 460978 h 2478704"/>
              <a:gd name="connsiteX2" fmla="*/ 0 w 876136"/>
              <a:gd name="connsiteY2" fmla="*/ 0 h 24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136" h="2478704">
                <a:moveTo>
                  <a:pt x="838830" y="2478704"/>
                </a:moveTo>
                <a:cubicBezTo>
                  <a:pt x="878504" y="1676399"/>
                  <a:pt x="918179" y="874095"/>
                  <a:pt x="778374" y="460978"/>
                </a:cubicBezTo>
                <a:cubicBezTo>
                  <a:pt x="638569" y="47861"/>
                  <a:pt x="319284" y="2393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A552A3E9-3665-46BA-970B-72C6E0FED902}"/>
              </a:ext>
            </a:extLst>
          </p:cNvPr>
          <p:cNvSpPr/>
          <p:nvPr/>
        </p:nvSpPr>
        <p:spPr>
          <a:xfrm>
            <a:off x="243565" y="2524245"/>
            <a:ext cx="1960880" cy="941882"/>
          </a:xfrm>
          <a:prstGeom prst="wedgeRectCallout">
            <a:avLst>
              <a:gd name="adj1" fmla="val 78873"/>
              <a:gd name="adj2" fmla="val -7299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E26CC0A9-8DD4-434A-A19B-237C6838E14F}"/>
              </a:ext>
            </a:extLst>
          </p:cNvPr>
          <p:cNvSpPr/>
          <p:nvPr/>
        </p:nvSpPr>
        <p:spPr>
          <a:xfrm>
            <a:off x="239138" y="2532155"/>
            <a:ext cx="1960880" cy="941882"/>
          </a:xfrm>
          <a:prstGeom prst="wedgeRectCallout">
            <a:avLst>
              <a:gd name="adj1" fmla="val 92541"/>
              <a:gd name="adj2" fmla="val -85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7899A06-E9FC-4D63-96D9-127AFDB7E0C6}"/>
              </a:ext>
            </a:extLst>
          </p:cNvPr>
          <p:cNvSpPr/>
          <p:nvPr/>
        </p:nvSpPr>
        <p:spPr>
          <a:xfrm>
            <a:off x="5221552" y="3020354"/>
            <a:ext cx="1960880" cy="941882"/>
          </a:xfrm>
          <a:prstGeom prst="wedgeRectCallout">
            <a:avLst>
              <a:gd name="adj1" fmla="val -141022"/>
              <a:gd name="adj2" fmla="val -811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</a:t>
            </a:r>
          </a:p>
        </p:txBody>
      </p:sp>
      <p:pic>
        <p:nvPicPr>
          <p:cNvPr id="1030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D46F1700-204A-4D12-82D2-D7C2223A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" y="1551553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309D57E-9C7E-4F31-B81E-E7CF5539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" y="1780516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aged Services for Oracle MySQL Enterprise">
            <a:extLst>
              <a:ext uri="{FF2B5EF4-FFF2-40B4-BE49-F238E27FC236}">
                <a16:creationId xmlns:a16="http://schemas.microsoft.com/office/drawing/2014/main" id="{A6BD6DD8-FDB4-41CE-8543-027C95BD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236" y="1925839"/>
            <a:ext cx="545266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Database for MySQL - Reviews, Pros &amp; Cons | Companies using Azure  Database for MySQL">
            <a:extLst>
              <a:ext uri="{FF2B5EF4-FFF2-40B4-BE49-F238E27FC236}">
                <a16:creationId xmlns:a16="http://schemas.microsoft.com/office/drawing/2014/main" id="{517E909E-CC0D-4F70-9BFE-6FCA5EF9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" y="1463182"/>
            <a:ext cx="324611" cy="3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A328355-9E18-4AD6-8B9D-6C28F3925F30}"/>
              </a:ext>
            </a:extLst>
          </p:cNvPr>
          <p:cNvSpPr/>
          <p:nvPr/>
        </p:nvSpPr>
        <p:spPr>
          <a:xfrm>
            <a:off x="5219385" y="3020358"/>
            <a:ext cx="1960880" cy="941882"/>
          </a:xfrm>
          <a:prstGeom prst="wedgeRectCallout">
            <a:avLst>
              <a:gd name="adj1" fmla="val -170697"/>
              <a:gd name="adj2" fmla="val -1445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managed, serverless</a:t>
            </a:r>
          </a:p>
        </p:txBody>
      </p:sp>
      <p:pic>
        <p:nvPicPr>
          <p:cNvPr id="46" name="Content Placeholder 5" descr="Warehouse outline">
            <a:extLst>
              <a:ext uri="{FF2B5EF4-FFF2-40B4-BE49-F238E27FC236}">
                <a16:creationId xmlns:a16="http://schemas.microsoft.com/office/drawing/2014/main" id="{3C920F34-83FC-4210-AD55-9CC1FBAEE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4AC883-AEA1-4432-B787-929D012DE83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Cloud outline">
            <a:extLst>
              <a:ext uri="{FF2B5EF4-FFF2-40B4-BE49-F238E27FC236}">
                <a16:creationId xmlns:a16="http://schemas.microsoft.com/office/drawing/2014/main" id="{CAC53965-6B45-461E-81F0-5F9C236834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pic>
        <p:nvPicPr>
          <p:cNvPr id="4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2ED24459-378E-4FB8-BD00-6A38E553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62" y="1648830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309 L -0.0033 0.00309 C 0.00052 0.00247 0.00469 0.00278 0.00851 0.00155 C 0.00955 0.00124 0.01024 -0.00092 0.01111 -0.00154 C 0.01233 -0.00278 0.01597 -0.00432 0.01719 -0.00463 C 0.01806 -0.00555 0.01875 -0.00679 0.01962 -0.00771 C 0.02049 -0.00833 0.02136 -0.00864 0.02222 -0.00926 C 0.025 -0.0108 0.02691 -0.01111 0.02986 -0.01234 C 0.0349 -0.01821 0.03004 -0.01265 0.03681 -0.01975 C 0.03906 -0.02222 0.04167 -0.02407 0.04358 -0.02747 C 0.05104 -0.04074 0.04167 -0.02438 0.04879 -0.03518 C 0.05434 -0.04321 0.04827 -0.03549 0.05382 -0.04568 C 0.05486 -0.04753 0.05608 -0.04876 0.05729 -0.05031 C 0.05799 -0.05401 0.05816 -0.05648 0.0599 -0.05926 C 0.06059 -0.0608 0.06146 -0.06142 0.06233 -0.06234 C 0.06302 -0.0645 0.06337 -0.06666 0.06406 -0.06852 C 0.06476 -0.06975 0.0658 -0.07037 0.06667 -0.0716 C 0.06754 -0.07284 0.06823 -0.07469 0.06927 -0.07592 C 0.07031 -0.07778 0.07153 -0.07901 0.07257 -0.08055 C 0.07327 -0.0821 0.07379 -0.08364 0.07431 -0.08518 C 0.075 -0.08703 0.07535 -0.0895 0.07604 -0.09136 C 0.07674 -0.0929 0.07795 -0.09413 0.07865 -0.09568 C 0.07934 -0.09753 0.07969 -0.1 0.08038 -0.10185 C 0.08143 -0.10494 0.08368 -0.11111 0.08368 -0.11111 C 0.08594 -0.12253 0.08299 -0.10833 0.08629 -0.12006 C 0.08993 -0.13271 0.08403 -0.11605 0.08889 -0.12932 L 0.09149 -0.1429 L 0.09236 -0.14753 L 0.09323 -0.15216 C 0.0934 -0.15494 0.0934 -0.15833 0.09393 -0.16111 C 0.09427 -0.16296 0.09531 -0.16389 0.09566 -0.16574 C 0.09618 -0.16759 0.09636 -0.16975 0.09653 -0.17191 C 0.09688 -0.17623 0.09705 -0.18086 0.0974 -0.18549 C 0.09757 -0.18703 0.09809 -0.18858 0.09827 -0.19012 C 0.09861 -0.19197 0.09879 -0.19413 0.09913 -0.19599 C 0.1007 -0.22778 0.09913 -0.20154 0.10087 -0.22037 C 0.10122 -0.22407 0.10122 -0.22747 0.10174 -0.23117 C 0.10208 -0.23426 0.10278 -0.23703 0.10347 -0.24012 C 0.10399 -0.24938 0.10417 -0.25864 0.10504 -0.26759 L 0.10677 -0.28271 C 0.10712 -0.28518 0.10729 -0.28796 0.10764 -0.29043 C 0.10799 -0.29166 0.10833 -0.29321 0.10851 -0.29475 C 0.10886 -0.29722 0.1092 -0.3 0.10938 -0.30247 C 0.10972 -0.30555 0.10972 -0.30864 0.11024 -0.31142 C 0.11059 -0.31327 0.11146 -0.3145 0.11198 -0.31605 C 0.1125 -0.31821 0.11302 -0.32006 0.11372 -0.32222 C 0.11389 -0.32778 0.11406 -0.33333 0.11458 -0.33889 C 0.11702 -0.36666 0.11528 -0.34166 0.11702 -0.35555 C 0.11771 -0.3608 0.1184 -0.36574 0.11875 -0.37068 C 0.11927 -0.37592 0.11927 -0.38086 0.11962 -0.38611 C 0.11979 -0.38765 0.12031 -0.38889 0.12049 -0.39043 C 0.12083 -0.39352 0.12101 -0.3966 0.12136 -0.39969 C 0.1217 -0.40278 0.12257 -0.40555 0.12309 -0.40895 C 0.12327 -0.4108 0.12327 -0.41296 0.12396 -0.41481 C 0.12483 -0.41759 0.12622 -0.42006 0.12726 -0.42253 C 0.13143 -0.44413 0.12726 -0.4216 0.12986 -0.43765 C 0.13021 -0.4392 0.13056 -0.44074 0.13073 -0.44228 C 0.13108 -0.44413 0.1309 -0.4466 0.1316 -0.44845 C 0.13212 -0.44969 0.13333 -0.44938 0.1342 -0.44969 C 0.13507 -0.45123 0.13611 -0.45247 0.13681 -0.45432 C 0.13958 -0.46296 0.13507 -0.45895 0.14011 -0.46203 C 0.14393 -0.47222 0.13941 -0.46234 0.14445 -0.46821 C 0.14549 -0.46913 0.14601 -0.47129 0.14705 -0.47253 C 0.1507 -0.47808 0.14827 -0.47376 0.15208 -0.47716 C 0.15521 -0.47994 0.15434 -0.48055 0.15729 -0.48487 C 0.15938 -0.48796 0.15972 -0.48796 0.16233 -0.4892 C 0.16493 -0.50308 0.16129 -0.4824 0.16406 -0.51666 C 0.16458 -0.52253 0.16563 -0.52716 0.1684 -0.53024 C 0.1691 -0.53117 0.16997 -0.53148 0.17083 -0.53179 C 0.17222 -0.53518 0.17327 -0.53858 0.17518 -0.54105 C 0.17587 -0.54197 0.17691 -0.54197 0.17778 -0.54259 C 0.17865 -0.54352 0.17952 -0.54413 0.18021 -0.54568 C 0.18108 -0.54691 0.1809 -0.55 0.18195 -0.55 C 0.18854 -0.55061 0.19514 -0.54722 0.20174 -0.54722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019 L -0.00191 -0.01019 C -0.00104 -0.01451 -0.00069 -0.01883 0.0007 -0.02253 C 0.00139 -0.02438 0.00295 -0.02438 0.00417 -0.02562 C 0.00556 -0.02747 0.00695 -0.02963 0.00833 -0.03148 C 0.0092 -0.03302 0.0099 -0.03488 0.01094 -0.03611 C 0.01163 -0.03704 0.01267 -0.03735 0.01354 -0.03765 C 0.01441 -0.03858 0.0151 -0.04012 0.01615 -0.04074 C 0.01875 -0.0429 0.0217 -0.04414 0.02465 -0.04537 C 0.03073 -0.05247 0.02778 -0.05062 0.03316 -0.05278 C 0.03976 -0.06173 0.03351 -0.0537 0.0401 -0.06049 C 0.04462 -0.06512 0.04045 -0.06235 0.04514 -0.06512 C 0.04601 -0.06605 0.04688 -0.06698 0.04774 -0.06821 C 0.04861 -0.06944 0.04931 -0.0716 0.05035 -0.07253 C 0.05104 -0.07346 0.05208 -0.07377 0.05295 -0.07407 C 0.05365 -0.07562 0.05451 -0.07747 0.05538 -0.0787 C 0.06267 -0.0892 0.05313 -0.07315 0.06059 -0.08642 C 0.06111 -0.08889 0.06181 -0.09136 0.06233 -0.09383 C 0.06267 -0.09537 0.06285 -0.09691 0.0632 -0.09846 C 0.06372 -0.10062 0.06441 -0.10247 0.06493 -0.10463 C 0.06788 -0.11821 0.06493 -0.10957 0.06823 -0.11821 C 0.06858 -0.12068 0.06892 -0.12346 0.0691 -0.12593 C 0.06945 -0.12901 0.06962 -0.1321 0.06997 -0.13488 C 0.07049 -0.13889 0.07153 -0.14198 0.07257 -0.14568 C 0.07483 -0.16142 0.07361 -0.1537 0.07604 -0.16852 C 0.07622 -0.17191 0.07639 -0.17562 0.07691 -0.17901 C 0.07708 -0.18056 0.07743 -0.1821 0.0776 -0.18364 C 0.07813 -0.18673 0.0783 -0.18981 0.07847 -0.1929 C 0.07882 -0.20339 0.07934 -0.21389 0.07934 -0.22469 C 0.07934 -0.37099 0.08872 -0.32685 0.07691 -0.37963 C 0.07656 -0.38272 0.07622 -0.3858 0.07604 -0.38889 C 0.07552 -0.39691 0.07552 -0.40494 0.07517 -0.41327 C 0.075 -0.41574 0.07483 -0.41821 0.07431 -0.42068 C 0.07396 -0.42253 0.07309 -0.42377 0.07257 -0.42531 C 0.07222 -0.42778 0.07205 -0.43056 0.0717 -0.43302 C 0.07153 -0.43457 0.07101 -0.4358 0.07083 -0.43735 C 0.07049 -0.43951 0.07031 -0.44167 0.06997 -0.44352 C 0.06979 -0.44568 0.06962 -0.45741 0.06823 -0.46173 C 0.06754 -0.46389 0.06649 -0.46574 0.06563 -0.4679 C 0.06111 -0.4821 0.06493 -0.47839 0.05972 -0.48148 C 0.05833 -0.48858 0.05955 -0.48395 0.05712 -0.49074 C 0.05625 -0.49321 0.05556 -0.49599 0.05451 -0.49815 C 0.0533 -0.50123 0.05017 -0.50556 0.04861 -0.50741 C 0.04757 -0.50864 0.04635 -0.50957 0.04514 -0.51049 C 0.0441 -0.51358 0.04323 -0.51698 0.04167 -0.51944 C 0.0401 -0.52253 0.03802 -0.525 0.03663 -0.5287 C 0.03611 -0.53025 0.03576 -0.5321 0.0349 -0.53333 C 0.0342 -0.53426 0.03316 -0.53395 0.03229 -0.53488 C 0.03142 -0.53549 0.03056 -0.53673 0.02969 -0.53796 C 0.02882 -0.5392 0.02813 -0.54105 0.02726 -0.54228 C 0.02639 -0.54352 0.02552 -0.54475 0.02465 -0.54537 C 0.02257 -0.54722 0.01892 -0.54784 0.01684 -0.54846 C 0.01615 -0.54907 0.01528 -0.54969 0.01441 -0.55 C 0.00677 -0.5537 0.01458 -0.54938 0.00833 -0.55309 C 0.00087 -0.56173 0.00747 -0.55525 -0.01128 -0.55772 C -0.01354 -0.55802 -0.0158 -0.55864 -0.01823 -0.55895 C -0.03021 -0.55741 -0.02552 -0.55772 -0.03177 -0.55772 " pathEditMode="relative" ptsTypes="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BD4591-FBAB-477D-90C1-FB4DDF5512D7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Refactor (Rearchitect)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02775" y="739486"/>
            <a:ext cx="3533665" cy="1261778"/>
          </a:xfrm>
          <a:prstGeom prst="wedgeRectCallout">
            <a:avLst>
              <a:gd name="adj1" fmla="val 33951"/>
              <a:gd name="adj2" fmla="val 939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Substantially rethink the design and solution - redesign data model, leverage PDBs, introduce non-relational data, apply architecture concepts (microservices, event sourcing, CQRS), introduce additional  data stores (NoSQL, lake, blockchain, ..)</a:t>
            </a:r>
          </a:p>
        </p:txBody>
      </p:sp>
      <p:pic>
        <p:nvPicPr>
          <p:cNvPr id="20" name="Content Placeholder 5" descr="Warehouse outline">
            <a:extLst>
              <a:ext uri="{FF2B5EF4-FFF2-40B4-BE49-F238E27FC236}">
                <a16:creationId xmlns:a16="http://schemas.microsoft.com/office/drawing/2014/main" id="{A997254C-BD31-4A9D-8381-A4518EAD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20A1C7-83A3-41A8-87C5-97D95530E6AC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5A48115E-D219-43D7-A43D-782EB869B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64CE6B3-57C1-436E-84F8-F19BDA4CFAAE}"/>
              </a:ext>
            </a:extLst>
          </p:cNvPr>
          <p:cNvSpPr/>
          <p:nvPr/>
        </p:nvSpPr>
        <p:spPr>
          <a:xfrm>
            <a:off x="4323572" y="1765881"/>
            <a:ext cx="407163" cy="23106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97507147-3104-4A4F-9EDE-C709883C5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1999" y="1923091"/>
            <a:ext cx="259703" cy="147703"/>
          </a:xfrm>
          <a:prstGeom prst="rect">
            <a:avLst/>
          </a:prstGeom>
        </p:spPr>
      </p:pic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48211BA2-3FB6-4C8F-98FB-69B9D6E1A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6477" y="2046005"/>
            <a:ext cx="259703" cy="147703"/>
          </a:xfrm>
          <a:prstGeom prst="rect">
            <a:avLst/>
          </a:prstGeom>
        </p:spPr>
      </p:pic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458B8DF-A760-4572-9FFE-78E42D65F6E2}"/>
              </a:ext>
            </a:extLst>
          </p:cNvPr>
          <p:cNvSpPr/>
          <p:nvPr/>
        </p:nvSpPr>
        <p:spPr>
          <a:xfrm>
            <a:off x="4673194" y="2070802"/>
            <a:ext cx="385478" cy="164441"/>
          </a:xfrm>
          <a:prstGeom prst="flowChartMagneticDru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0E9960A-E4D9-49FF-A41B-21C75008CCEE}"/>
              </a:ext>
            </a:extLst>
          </p:cNvPr>
          <p:cNvSpPr/>
          <p:nvPr/>
        </p:nvSpPr>
        <p:spPr>
          <a:xfrm>
            <a:off x="4697273" y="2140219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C7F9120E-CFB4-49B8-AEEA-BB4BE6395CB5}"/>
              </a:ext>
            </a:extLst>
          </p:cNvPr>
          <p:cNvSpPr/>
          <p:nvPr/>
        </p:nvSpPr>
        <p:spPr>
          <a:xfrm>
            <a:off x="4889641" y="2128178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74 L 0.00087 -0.0074 C 0.01702 -0.02191 0.00122 -0.00524 0.01024 -0.02129 C 0.01163 -0.02376 0.01441 -0.02438 0.01615 -0.02592 C 0.01788 -0.02716 0.01962 -0.0287 0.02136 -0.03024 C 0.02309 -0.0321 0.02448 -0.03518 0.02639 -0.03642 C 0.02726 -0.03703 0.02813 -0.03703 0.02899 -0.03796 C 0.03733 -0.04629 0.0309 -0.04259 0.0375 -0.04568 C 0.03924 -0.04753 0.0408 -0.05 0.04271 -0.05154 C 0.04375 -0.05278 0.04497 -0.05339 0.04601 -0.05463 C 0.04722 -0.05586 0.04827 -0.05802 0.04948 -0.05926 C 0.05104 -0.0608 0.05295 -0.06111 0.05469 -0.06234 L 0.05886 -0.06543 C 0.05972 -0.06728 0.06059 -0.06944 0.06146 -0.07129 C 0.0625 -0.07345 0.06389 -0.07531 0.06493 -0.07747 C 0.06563 -0.07932 0.06597 -0.08148 0.06667 -0.08364 C 0.0691 -0.09136 0.06945 -0.08796 0.0717 -0.10031 C 0.07222 -0.10339 0.07292 -0.10617 0.07344 -0.10926 C 0.07448 -0.11697 0.07396 -0.11358 0.07518 -0.12006 C 0.07535 -0.12469 0.07587 -0.14815 0.07691 -0.15648 C 0.07726 -0.15957 0.07813 -0.16265 0.07865 -0.16574 C 0.07899 -0.16821 0.07917 -0.17068 0.07934 -0.17315 C 0.07969 -0.20154 0.07986 -0.22994 0.08021 -0.25833 C 0.08038 -0.27253 0.08056 -0.28673 0.08108 -0.30092 C 0.08125 -0.30278 0.08264 -0.33086 0.08455 -0.33734 L 0.08629 -0.34352 C 0.09045 -0.38024 0.08663 -0.34444 0.08802 -0.4392 C 0.08837 -0.4716 0.08733 -0.46234 0.08976 -0.4787 C 0.08976 -0.48148 0.09097 -0.50123 0.09132 -0.50463 C 0.09184 -0.50895 0.09393 -0.51481 0.09479 -0.51821 C 0.0974 -0.52839 0.09358 -0.51605 0.09653 -0.53024 C 0.09688 -0.5321 0.09757 -0.53333 0.09827 -0.53487 C 0.09844 -0.53642 0.09861 -0.53796 0.09913 -0.5395 C 0.09965 -0.54166 0.10278 -0.54876 0.1033 -0.55 C 0.10365 -0.55154 0.10365 -0.55339 0.10417 -0.55463 C 0.10486 -0.55617 0.1059 -0.55648 0.10677 -0.55771 C 0.10764 -0.55895 0.10851 -0.5608 0.10938 -0.56234 C 0.11111 -0.5716 0.10868 -0.56234 0.11441 -0.56975 C 0.11528 -0.57099 0.11545 -0.57315 0.11615 -0.57438 C 0.11788 -0.57747 0.11927 -0.57778 0.12136 -0.57901 C 0.12188 -0.58055 0.12205 -0.58271 0.12309 -0.58364 C 0.12483 -0.58487 0.12708 -0.58426 0.12899 -0.58518 C 0.13021 -0.5858 0.13125 -0.58703 0.13247 -0.58796 C 0.14288 -0.58765 0.15347 -0.58765 0.16406 -0.58673 C 0.16649 -0.58642 0.16719 -0.58395 0.1691 -0.5821 C 0.16997 -0.58117 0.17083 -0.58117 0.1717 -0.58055 C 0.17274 -0.57778 0.17431 -0.57284 0.17604 -0.57129 C 0.17726 -0.57037 0.17882 -0.57068 0.18021 -0.56975 C 0.18195 -0.56913 0.18542 -0.56697 0.18542 -0.56697 C 0.18629 -0.56574 0.18733 -0.56512 0.18802 -0.56389 C 0.18872 -0.56265 0.18906 -0.5608 0.18976 -0.55926 C 0.18993 -0.55864 0.19028 -0.55833 0.19063 -0.55771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Repurchase</a:t>
            </a:r>
            <a:r>
              <a:rPr lang="en-US" dirty="0"/>
              <a:t> (Oracle Database)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61788" y="794814"/>
            <a:ext cx="3123491" cy="1510724"/>
          </a:xfrm>
          <a:prstGeom prst="wedgeRectCallout">
            <a:avLst>
              <a:gd name="adj1" fmla="val 38147"/>
              <a:gd name="adj2" fmla="val 7163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using an Oracle Database with a SaaS offering (that includes its own datastore); data needs to be migrated into the SaaS platform, integration and custom applications are likely needed to fully enable the SaaS. </a:t>
            </a:r>
          </a:p>
        </p:txBody>
      </p:sp>
      <p:pic>
        <p:nvPicPr>
          <p:cNvPr id="13" name="Snagit_SNG863">
            <a:extLst>
              <a:ext uri="{FF2B5EF4-FFF2-40B4-BE49-F238E27FC236}">
                <a16:creationId xmlns:a16="http://schemas.microsoft.com/office/drawing/2014/main" id="{C9405597-9F7F-47D1-BAFA-B9519F8AB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1527" y="1463306"/>
            <a:ext cx="428146" cy="288285"/>
          </a:xfrm>
          <a:prstGeom prst="rect">
            <a:avLst/>
          </a:prstGeom>
        </p:spPr>
      </p:pic>
      <p:pic>
        <p:nvPicPr>
          <p:cNvPr id="15" name="Snagit_SNG866">
            <a:extLst>
              <a:ext uri="{FF2B5EF4-FFF2-40B4-BE49-F238E27FC236}">
                <a16:creationId xmlns:a16="http://schemas.microsoft.com/office/drawing/2014/main" id="{6A4475FA-433F-4334-B414-5EFBCF18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215"/>
          <a:stretch/>
        </p:blipFill>
        <p:spPr>
          <a:xfrm>
            <a:off x="4358045" y="1454383"/>
            <a:ext cx="424915" cy="522591"/>
          </a:xfrm>
          <a:prstGeom prst="rect">
            <a:avLst/>
          </a:prstGeom>
        </p:spPr>
      </p:pic>
      <p:pic>
        <p:nvPicPr>
          <p:cNvPr id="17" name="Snagit_SNG82F">
            <a:extLst>
              <a:ext uri="{FF2B5EF4-FFF2-40B4-BE49-F238E27FC236}">
                <a16:creationId xmlns:a16="http://schemas.microsoft.com/office/drawing/2014/main" id="{DABDFD3F-230E-408D-98EE-D5F0E1B87F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16" y="987954"/>
            <a:ext cx="765177" cy="305369"/>
          </a:xfrm>
          <a:prstGeom prst="rect">
            <a:avLst/>
          </a:prstGeom>
        </p:spPr>
      </p:pic>
      <p:pic>
        <p:nvPicPr>
          <p:cNvPr id="4098" name="Picture 2" descr="Oracle ERP Cloud | Rite Software | Rite Software">
            <a:extLst>
              <a:ext uri="{FF2B5EF4-FFF2-40B4-BE49-F238E27FC236}">
                <a16:creationId xmlns:a16="http://schemas.microsoft.com/office/drawing/2014/main" id="{ACDEC4A7-8386-481E-8ED8-AFB17ACF3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5" t="53244" r="22137" b="26151"/>
          <a:stretch/>
        </p:blipFill>
        <p:spPr bwMode="auto">
          <a:xfrm>
            <a:off x="4370408" y="805610"/>
            <a:ext cx="687123" cy="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racle HCM in 2020 | Workforce management, Social tool, Expense management">
            <a:extLst>
              <a:ext uri="{FF2B5EF4-FFF2-40B4-BE49-F238E27FC236}">
                <a16:creationId xmlns:a16="http://schemas.microsoft.com/office/drawing/2014/main" id="{D670D048-F557-453F-80AC-F2713B28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10" y="1551019"/>
            <a:ext cx="516618" cy="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697 L 0.00781 -0.01697 C 0.01024 -0.01882 0.01302 -0.02068 0.01545 -0.02284 C 0.01997 -0.02747 0.01788 -0.02778 0.02222 -0.03364 C 0.02327 -0.03487 0.02448 -0.03549 0.0257 -0.03642 C 0.02674 -0.03858 0.02778 -0.04074 0.02917 -0.04259 C 0.03073 -0.04506 0.0342 -0.04876 0.0342 -0.04876 C 0.03472 -0.05031 0.03507 -0.05216 0.03594 -0.05339 C 0.03663 -0.05432 0.03768 -0.05401 0.03854 -0.05494 C 0.04445 -0.06018 0.03733 -0.05617 0.04445 -0.05926 C 0.04531 -0.0608 0.04618 -0.06234 0.04705 -0.06389 C 0.04792 -0.06574 0.04861 -0.06821 0.04965 -0.07006 C 0.05035 -0.07129 0.05139 -0.07191 0.05226 -0.07315 C 0.05712 -0.08611 0.05122 -0.06944 0.05469 -0.0821 C 0.05903 -0.09753 0.05365 -0.07407 0.05816 -0.0929 C 0.05851 -0.09413 0.05851 -0.09599 0.05903 -0.09722 C 0.05972 -0.09876 0.06077 -0.09938 0.06163 -0.10031 C 0.06181 -0.10339 0.06163 -0.10679 0.0625 -0.10957 C 0.06285 -0.11111 0.06441 -0.11111 0.06493 -0.11265 C 0.06563 -0.1142 0.06545 -0.11666 0.0658 -0.11852 C 0.06667 -0.12315 0.06754 -0.12778 0.0684 -0.1324 L 0.06927 -0.13673 C 0.07049 -0.24444 0.07066 -0.22345 0.06927 -0.35864 C 0.06927 -0.36296 0.06806 -0.39228 0.06754 -0.39969 C 0.06736 -0.40123 0.06702 -0.40247 0.06667 -0.40401 C 0.06511 -0.4142 0.06511 -0.41512 0.06406 -0.42376 C 0.06441 -0.45216 0.06441 -0.48055 0.06493 -0.50895 C 0.06511 -0.51142 0.06563 -0.51389 0.0658 -0.51666 C 0.06649 -0.52345 0.06649 -0.52963 0.06754 -0.53611 C 0.06806 -0.5395 0.06875 -0.54228 0.06927 -0.54537 C 0.06962 -0.54938 0.06979 -0.55339 0.07014 -0.5574 C 0.07049 -0.56296 0.07031 -0.56882 0.07101 -0.57438 C 0.07118 -0.57654 0.07222 -0.57808 0.07274 -0.58024 C 0.07309 -0.58179 0.07327 -0.58333 0.07361 -0.58487 C 0.075 -0.59722 0.07309 -0.59074 0.07604 -0.59845 C 0.07674 -0.60154 0.07743 -0.60463 0.07778 -0.60771 C 0.0783 -0.61173 0.0783 -0.61636 0.07952 -0.61975 C 0.08368 -0.63086 0.07865 -0.61697 0.08299 -0.63055 C 0.08351 -0.6321 0.08403 -0.63333 0.08472 -0.63487 C 0.0849 -0.63642 0.08507 -0.63827 0.08559 -0.6395 C 0.08611 -0.64136 0.08698 -0.6429 0.08802 -0.64413 C 0.08889 -0.64506 0.09358 -0.64691 0.0941 -0.64722 C 0.09497 -0.64753 0.09583 -0.64815 0.0967 -0.64876 C 0.09774 -0.64938 0.09896 -0.64969 0.1 -0.65031 C 0.10174 -0.65123 0.10521 -0.65308 0.10521 -0.65308 C 0.10608 -0.65432 0.10677 -0.65555 0.10781 -0.65617 C 0.10903 -0.6571 0.11059 -0.6571 0.11198 -0.65771 C 0.1132 -0.65833 0.11424 -0.65895 0.11545 -0.65926 C 0.11684 -0.65987 0.11823 -0.66018 0.11962 -0.6608 C 0.12136 -0.66173 0.12309 -0.66296 0.12483 -0.66389 C 0.12743 -0.66543 0.1309 -0.66759 0.13333 -0.66852 C 0.13559 -0.66913 0.13785 -0.66944 0.14028 -0.67006 C 0.14601 -0.67345 0.13872 -0.66944 0.14705 -0.67284 C 0.14792 -0.67345 0.14879 -0.67438 0.14965 -0.67438 C 0.15295 -0.67531 0.15643 -0.67561 0.1599 -0.67592 C 0.17778 -0.68117 0.17292 -0.68117 0.2 -0.67747 C 0.20191 -0.67716 0.2033 -0.675 0.20521 -0.67438 C 0.21059 -0.67345 0.21597 -0.67345 0.22136 -0.67284 C 0.22309 -0.67191 0.22552 -0.67253 0.22656 -0.67006 C 0.22708 -0.66852 0.22726 -0.66574 0.2283 -0.66543 C 0.23438 -0.66358 0.2408 -0.6645 0.24705 -0.66389 C 0.24844 -0.66327 0.24983 -0.66265 0.25139 -0.66234 C 0.2533 -0.66173 0.25538 -0.66173 0.25729 -0.6608 C 0.26511 -0.65679 0.25399 -0.65771 0.26337 -0.65771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Multicloud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6534846" y="3762573"/>
            <a:ext cx="1546552" cy="613066"/>
          </a:xfrm>
          <a:prstGeom prst="wedgeRectCallout">
            <a:avLst>
              <a:gd name="adj1" fmla="val -104325"/>
              <a:gd name="adj2" fmla="val 9698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Public cloud on private premises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30F413-D2CD-4962-AC42-511CA73C4C6C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EA808-9BC8-4B6F-94D5-6C9BF86CD5D2}"/>
              </a:ext>
            </a:extLst>
          </p:cNvPr>
          <p:cNvSpPr txBox="1"/>
          <p:nvPr/>
        </p:nvSpPr>
        <p:spPr>
          <a:xfrm>
            <a:off x="1151420" y="1659258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E65F61EE-1780-4145-BCB7-EF55D2D5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137066E-B3F5-4872-A1D5-C2A464A5B588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outline">
            <a:extLst>
              <a:ext uri="{FF2B5EF4-FFF2-40B4-BE49-F238E27FC236}">
                <a16:creationId xmlns:a16="http://schemas.microsoft.com/office/drawing/2014/main" id="{7E7DFD74-476D-48BD-97C3-9F0B71E764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12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D5037-10AF-4A49-AA57-AE5C310DD431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D2FF57-3571-4F68-AE6F-A5B179B6D95B}"/>
              </a:ext>
            </a:extLst>
          </p:cNvPr>
          <p:cNvSpPr/>
          <p:nvPr/>
        </p:nvSpPr>
        <p:spPr>
          <a:xfrm>
            <a:off x="2297336" y="1420721"/>
            <a:ext cx="408079" cy="2894340"/>
          </a:xfrm>
          <a:custGeom>
            <a:avLst/>
            <a:gdLst>
              <a:gd name="connsiteX0" fmla="*/ 408079 w 408079"/>
              <a:gd name="connsiteY0" fmla="*/ 2894340 h 2894340"/>
              <a:gd name="connsiteX1" fmla="*/ 256938 w 408079"/>
              <a:gd name="connsiteY1" fmla="*/ 1859028 h 2894340"/>
              <a:gd name="connsiteX2" fmla="*/ 0 w 408079"/>
              <a:gd name="connsiteY2" fmla="*/ 0 h 289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079" h="2894340">
                <a:moveTo>
                  <a:pt x="408079" y="2894340"/>
                </a:moveTo>
                <a:cubicBezTo>
                  <a:pt x="366515" y="2617879"/>
                  <a:pt x="324951" y="2341418"/>
                  <a:pt x="256938" y="1859028"/>
                </a:cubicBezTo>
                <a:cubicBezTo>
                  <a:pt x="188925" y="1376638"/>
                  <a:pt x="94462" y="688319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9DBF4775-51DD-4F44-A5A6-5D1499922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3" name="Graphic 42" descr="Database with solid fill">
            <a:extLst>
              <a:ext uri="{FF2B5EF4-FFF2-40B4-BE49-F238E27FC236}">
                <a16:creationId xmlns:a16="http://schemas.microsoft.com/office/drawing/2014/main" id="{256934FD-15CD-4113-90A3-8E88D4228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7216" y="1934011"/>
            <a:ext cx="436542" cy="248278"/>
          </a:xfrm>
          <a:prstGeom prst="rect">
            <a:avLst/>
          </a:prstGeom>
        </p:spPr>
      </p:pic>
      <p:pic>
        <p:nvPicPr>
          <p:cNvPr id="44" name="Graphic 43" descr="Database with solid fill">
            <a:extLst>
              <a:ext uri="{FF2B5EF4-FFF2-40B4-BE49-F238E27FC236}">
                <a16:creationId xmlns:a16="http://schemas.microsoft.com/office/drawing/2014/main" id="{67A521B3-DA50-4124-B811-491A8EAA4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70862" y="2371119"/>
            <a:ext cx="436542" cy="248278"/>
          </a:xfrm>
          <a:prstGeom prst="rect">
            <a:avLst/>
          </a:prstGeom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F4DA133E-2DB7-4D36-A68B-BC9F7376A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73E5E068-7357-4379-84DB-96209A5F4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957" y="1077718"/>
            <a:ext cx="436542" cy="248278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3F8FFB7-ABF4-4CA2-B4F5-5D736CB6C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06021" y="1994199"/>
            <a:ext cx="436542" cy="248278"/>
          </a:xfrm>
          <a:prstGeom prst="rect">
            <a:avLst/>
          </a:prstGeom>
        </p:spPr>
      </p:pic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66F4EF21-607C-48B6-A42D-951AB4AFD9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6193" y="1683110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B5B8-8EB5-4983-B8BC-89D46FCB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Transformation – Architecture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C003-E03A-4687-A002-27D81B89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PaaS over IaaS</a:t>
            </a:r>
          </a:p>
          <a:p>
            <a:pPr lvl="1"/>
            <a:r>
              <a:rPr lang="en-US" dirty="0"/>
              <a:t>and </a:t>
            </a:r>
            <a:r>
              <a:rPr lang="en-US" dirty="0" err="1"/>
              <a:t>FaaS</a:t>
            </a:r>
            <a:r>
              <a:rPr lang="en-US" dirty="0"/>
              <a:t> over CaaS over VM over Bare Metal</a:t>
            </a:r>
          </a:p>
          <a:p>
            <a:r>
              <a:rPr lang="en-US" dirty="0"/>
              <a:t>N/N-1 – only latest [long term] supported version</a:t>
            </a:r>
          </a:p>
          <a:p>
            <a:r>
              <a:rPr lang="en-US" dirty="0"/>
              <a:t>Standard Building Blocks for Platform Components</a:t>
            </a:r>
          </a:p>
          <a:p>
            <a:r>
              <a:rPr lang="en-US" dirty="0"/>
              <a:t>Pay per use, only use what and when is required</a:t>
            </a:r>
          </a:p>
          <a:p>
            <a:pPr lvl="1"/>
            <a:r>
              <a:rPr lang="en-US" dirty="0"/>
              <a:t>scale down and switch off whenever possible</a:t>
            </a:r>
          </a:p>
          <a:p>
            <a:r>
              <a:rPr lang="en-US" dirty="0"/>
              <a:t>Automation and Infrastructure as Code (no hands touch infra)</a:t>
            </a:r>
          </a:p>
          <a:p>
            <a:pPr lvl="1"/>
            <a:r>
              <a:rPr lang="en-US" dirty="0"/>
              <a:t>provisioning &amp; deployment, monitoring &amp; notification</a:t>
            </a:r>
          </a:p>
          <a:p>
            <a:r>
              <a:rPr lang="en-US" dirty="0"/>
              <a:t>Data Compliance (such as GDPR)</a:t>
            </a:r>
          </a:p>
          <a:p>
            <a:r>
              <a:rPr lang="en-US" dirty="0"/>
              <a:t>Fine Grained Cost Allocation</a:t>
            </a:r>
          </a:p>
          <a:p>
            <a:r>
              <a:rPr lang="en-US" dirty="0"/>
              <a:t>Appropriate availability and disaster recovery</a:t>
            </a:r>
          </a:p>
          <a:p>
            <a:pPr lvl="1"/>
            <a:r>
              <a:rPr lang="en-US" dirty="0"/>
              <a:t>multi region for mission critical, at least multi availability “unit”</a:t>
            </a:r>
          </a:p>
          <a:p>
            <a:r>
              <a:rPr lang="en-US" dirty="0"/>
              <a:t>Each Bare Metal Server | VM | Container | Function has a single purpose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B864-CE7C-4D70-8CAF-8A74BF10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17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166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9932" y="105399"/>
            <a:ext cx="3511955" cy="3511955"/>
          </a:xfrm>
          <a:prstGeom prst="rect">
            <a:avLst/>
          </a:prstGeom>
        </p:spPr>
      </p:pic>
      <p:pic>
        <p:nvPicPr>
          <p:cNvPr id="5" name="Graphic 4" descr="Sun outline">
            <a:extLst>
              <a:ext uri="{FF2B5EF4-FFF2-40B4-BE49-F238E27FC236}">
                <a16:creationId xmlns:a16="http://schemas.microsoft.com/office/drawing/2014/main" id="{47F69F41-7D25-4BD8-B139-BFEC2AB51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09" y="0"/>
            <a:ext cx="2195316" cy="2195316"/>
          </a:xfrm>
          <a:prstGeom prst="rect">
            <a:avLst/>
          </a:prstGeom>
        </p:spPr>
      </p:pic>
      <p:pic>
        <p:nvPicPr>
          <p:cNvPr id="7" name="Graphic 6" descr="Moon with solid fill">
            <a:extLst>
              <a:ext uri="{FF2B5EF4-FFF2-40B4-BE49-F238E27FC236}">
                <a16:creationId xmlns:a16="http://schemas.microsoft.com/office/drawing/2014/main" id="{C9C6FAD6-E29B-4072-A3D8-E77CB5451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9791" y="39679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1D3DE3-C83E-43EC-8AB6-DC2BEEAB789A}"/>
              </a:ext>
            </a:extLst>
          </p:cNvPr>
          <p:cNvSpPr/>
          <p:nvPr/>
        </p:nvSpPr>
        <p:spPr>
          <a:xfrm>
            <a:off x="6728460" y="2534754"/>
            <a:ext cx="226703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56AB8-A930-4915-893C-0FE70863CCFD}"/>
              </a:ext>
            </a:extLst>
          </p:cNvPr>
          <p:cNvSpPr txBox="1"/>
          <p:nvPr/>
        </p:nvSpPr>
        <p:spPr>
          <a:xfrm>
            <a:off x="6797153" y="2551909"/>
            <a:ext cx="2267038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 Promises</a:t>
            </a:r>
          </a:p>
          <a:p>
            <a:endParaRPr lang="en-US" sz="1300" dirty="0"/>
          </a:p>
          <a:p>
            <a:r>
              <a:rPr lang="en-US" sz="1300" dirty="0"/>
              <a:t>Latest and Greatest</a:t>
            </a:r>
          </a:p>
          <a:p>
            <a:r>
              <a:rPr lang="en-US" sz="1300" dirty="0"/>
              <a:t>Rapid Innovation</a:t>
            </a:r>
          </a:p>
          <a:p>
            <a:r>
              <a:rPr lang="en-US" sz="1300" dirty="0"/>
              <a:t>Pay for use only (no CAPEX)</a:t>
            </a:r>
          </a:p>
          <a:p>
            <a:r>
              <a:rPr lang="en-US" sz="1300" dirty="0"/>
              <a:t>Low TCO</a:t>
            </a:r>
          </a:p>
          <a:p>
            <a:r>
              <a:rPr lang="en-US" sz="1300" dirty="0"/>
              <a:t>Super Secure</a:t>
            </a:r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Limitless scalability</a:t>
            </a:r>
          </a:p>
          <a:p>
            <a:r>
              <a:rPr lang="en-US" sz="1300" dirty="0"/>
              <a:t>Automation</a:t>
            </a:r>
          </a:p>
          <a:p>
            <a:r>
              <a:rPr lang="en-US" sz="1300" dirty="0"/>
              <a:t>Fine grained cost control</a:t>
            </a:r>
          </a:p>
          <a:p>
            <a:r>
              <a:rPr lang="en-US" sz="1300" dirty="0"/>
              <a:t>The Moon</a:t>
            </a:r>
          </a:p>
        </p:txBody>
      </p:sp>
    </p:spTree>
    <p:extLst>
      <p:ext uri="{BB962C8B-B14F-4D97-AF65-F5344CB8AC3E}">
        <p14:creationId xmlns:p14="http://schemas.microsoft.com/office/powerpoint/2010/main" val="304078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4C8-16A6-4051-A7F4-814E07D3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BEC6-00C4-49AE-AE95-33147FD4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21c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1D0B-E7B2-4A92-8F25-4EE4F88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E9410-233F-4197-AB8B-4F4494AF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" y="0"/>
            <a:ext cx="9106427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D06015-7579-47E2-9486-FC7F21CAE9A1}"/>
              </a:ext>
            </a:extLst>
          </p:cNvPr>
          <p:cNvSpPr/>
          <p:nvPr/>
        </p:nvSpPr>
        <p:spPr>
          <a:xfrm>
            <a:off x="2103120" y="3200400"/>
            <a:ext cx="6320877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oomdiagram: Beslissing 5">
            <a:extLst>
              <a:ext uri="{FF2B5EF4-FFF2-40B4-BE49-F238E27FC236}">
                <a16:creationId xmlns:a16="http://schemas.microsoft.com/office/drawing/2014/main" id="{88EADFD8-F2AC-4C8C-8DD7-DDB24610EBD5}"/>
              </a:ext>
            </a:extLst>
          </p:cNvPr>
          <p:cNvSpPr/>
          <p:nvPr/>
        </p:nvSpPr>
        <p:spPr>
          <a:xfrm>
            <a:off x="103853" y="1022279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Rehost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b="1" dirty="0" err="1">
                <a:solidFill>
                  <a:srgbClr val="C00000"/>
                </a:solidFill>
              </a:rPr>
              <a:t>Replatform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9" name="Stroomdiagram: Beslissing 6">
            <a:extLst>
              <a:ext uri="{FF2B5EF4-FFF2-40B4-BE49-F238E27FC236}">
                <a16:creationId xmlns:a16="http://schemas.microsoft.com/office/drawing/2014/main" id="{D62C55D0-50F9-4F68-88D9-005C8DCA04D0}"/>
              </a:ext>
            </a:extLst>
          </p:cNvPr>
          <p:cNvSpPr/>
          <p:nvPr/>
        </p:nvSpPr>
        <p:spPr>
          <a:xfrm>
            <a:off x="5372769" y="993879"/>
            <a:ext cx="695669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0" name="Stroomdiagram: Beslissing 7">
            <a:extLst>
              <a:ext uri="{FF2B5EF4-FFF2-40B4-BE49-F238E27FC236}">
                <a16:creationId xmlns:a16="http://schemas.microsoft.com/office/drawing/2014/main" id="{F802863E-0016-40E7-8330-D1AAFF527D79}"/>
              </a:ext>
            </a:extLst>
          </p:cNvPr>
          <p:cNvSpPr/>
          <p:nvPr/>
        </p:nvSpPr>
        <p:spPr>
          <a:xfrm>
            <a:off x="2822725" y="2055680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logic? 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1" name="Stroomdiagram: Beslissing 9">
            <a:extLst>
              <a:ext uri="{FF2B5EF4-FFF2-40B4-BE49-F238E27FC236}">
                <a16:creationId xmlns:a16="http://schemas.microsoft.com/office/drawing/2014/main" id="{3977E8AD-D047-4039-9C9F-65C5CA054F6B}"/>
              </a:ext>
            </a:extLst>
          </p:cNvPr>
          <p:cNvSpPr/>
          <p:nvPr/>
        </p:nvSpPr>
        <p:spPr>
          <a:xfrm>
            <a:off x="5389780" y="2000836"/>
            <a:ext cx="678662" cy="70780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2" name="Rechthoek 12">
            <a:extLst>
              <a:ext uri="{FF2B5EF4-FFF2-40B4-BE49-F238E27FC236}">
                <a16:creationId xmlns:a16="http://schemas.microsoft.com/office/drawing/2014/main" id="{0115DE49-C7CC-4A43-B3EC-5F24ACFBE81D}"/>
              </a:ext>
            </a:extLst>
          </p:cNvPr>
          <p:cNvSpPr/>
          <p:nvPr/>
        </p:nvSpPr>
        <p:spPr>
          <a:xfrm>
            <a:off x="4209736" y="3322999"/>
            <a:ext cx="909815" cy="42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relational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13" name="Rechthoek 14">
            <a:extLst>
              <a:ext uri="{FF2B5EF4-FFF2-40B4-BE49-F238E27FC236}">
                <a16:creationId xmlns:a16="http://schemas.microsoft.com/office/drawing/2014/main" id="{13310307-D178-4F44-92CE-8F1D65393541}"/>
              </a:ext>
            </a:extLst>
          </p:cNvPr>
          <p:cNvSpPr/>
          <p:nvPr/>
        </p:nvSpPr>
        <p:spPr>
          <a:xfrm>
            <a:off x="6244024" y="2069184"/>
            <a:ext cx="358460" cy="571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Up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grade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19c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14" name="Rechte verbindingslijn met pijl 17">
            <a:extLst>
              <a:ext uri="{FF2B5EF4-FFF2-40B4-BE49-F238E27FC236}">
                <a16:creationId xmlns:a16="http://schemas.microsoft.com/office/drawing/2014/main" id="{30F9FB81-2A71-4829-BFF1-DFBD0FFCD8E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1359772" y="1411788"/>
            <a:ext cx="248297" cy="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20">
            <a:extLst>
              <a:ext uri="{FF2B5EF4-FFF2-40B4-BE49-F238E27FC236}">
                <a16:creationId xmlns:a16="http://schemas.microsoft.com/office/drawing/2014/main" id="{D7E3FC3C-478D-465F-9B69-D029E9E5F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720603" y="1829697"/>
            <a:ext cx="8508" cy="17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23">
            <a:extLst>
              <a:ext uri="{FF2B5EF4-FFF2-40B4-BE49-F238E27FC236}">
                <a16:creationId xmlns:a16="http://schemas.microsoft.com/office/drawing/2014/main" id="{EAFF26CA-84F4-46A1-BE6F-E48A4D18B20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068442" y="2354736"/>
            <a:ext cx="17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5">
            <a:extLst>
              <a:ext uri="{FF2B5EF4-FFF2-40B4-BE49-F238E27FC236}">
                <a16:creationId xmlns:a16="http://schemas.microsoft.com/office/drawing/2014/main" id="{1F6FBA72-ED6F-4514-A74F-CB7E54BB2175}"/>
              </a:ext>
            </a:extLst>
          </p:cNvPr>
          <p:cNvCxnSpPr>
            <a:cxnSpLocks/>
            <a:stCxn id="9" idx="3"/>
            <a:endCxn id="81" idx="1"/>
          </p:cNvCxnSpPr>
          <p:nvPr/>
        </p:nvCxnSpPr>
        <p:spPr>
          <a:xfrm>
            <a:off x="6068437" y="1411788"/>
            <a:ext cx="409496" cy="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30">
            <a:extLst>
              <a:ext uri="{FF2B5EF4-FFF2-40B4-BE49-F238E27FC236}">
                <a16:creationId xmlns:a16="http://schemas.microsoft.com/office/drawing/2014/main" id="{243C55EA-8290-4E8D-9300-96AEC09F3201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3314108" y="2699707"/>
            <a:ext cx="0" cy="47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oomdiagram: Beslissing 127">
            <a:extLst>
              <a:ext uri="{FF2B5EF4-FFF2-40B4-BE49-F238E27FC236}">
                <a16:creationId xmlns:a16="http://schemas.microsoft.com/office/drawing/2014/main" id="{88E306DC-C489-4C04-92C4-42571E2D2504}"/>
              </a:ext>
            </a:extLst>
          </p:cNvPr>
          <p:cNvSpPr/>
          <p:nvPr/>
        </p:nvSpPr>
        <p:spPr>
          <a:xfrm>
            <a:off x="7276298" y="1001152"/>
            <a:ext cx="639501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0" name="Rechte verbindingslijn met pijl 130">
            <a:extLst>
              <a:ext uri="{FF2B5EF4-FFF2-40B4-BE49-F238E27FC236}">
                <a16:creationId xmlns:a16="http://schemas.microsoft.com/office/drawing/2014/main" id="{B319BC4C-7E5F-4DDD-AD2D-2DAEC72A0F50}"/>
              </a:ext>
            </a:extLst>
          </p:cNvPr>
          <p:cNvCxnSpPr>
            <a:cxnSpLocks/>
          </p:cNvCxnSpPr>
          <p:nvPr/>
        </p:nvCxnSpPr>
        <p:spPr>
          <a:xfrm flipV="1">
            <a:off x="7906078" y="1419061"/>
            <a:ext cx="163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ingslijn: gebogen 146">
            <a:extLst>
              <a:ext uri="{FF2B5EF4-FFF2-40B4-BE49-F238E27FC236}">
                <a16:creationId xmlns:a16="http://schemas.microsoft.com/office/drawing/2014/main" id="{1C720FF7-26EE-493A-948F-47C0B8882CB5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 rot="16200000" flipH="1">
            <a:off x="6836248" y="1601500"/>
            <a:ext cx="122378" cy="2336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148">
            <a:extLst>
              <a:ext uri="{FF2B5EF4-FFF2-40B4-BE49-F238E27FC236}">
                <a16:creationId xmlns:a16="http://schemas.microsoft.com/office/drawing/2014/main" id="{A601E545-DCFF-484C-AAF1-A246C0E25E13}"/>
              </a:ext>
            </a:extLst>
          </p:cNvPr>
          <p:cNvCxnSpPr>
            <a:cxnSpLocks/>
            <a:stCxn id="13" idx="0"/>
            <a:endCxn id="81" idx="1"/>
          </p:cNvCxnSpPr>
          <p:nvPr/>
        </p:nvCxnSpPr>
        <p:spPr>
          <a:xfrm rot="5400000" flipH="1" flipV="1">
            <a:off x="6124358" y="1715610"/>
            <a:ext cx="652472" cy="54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ingslijn: gebogen 85">
            <a:extLst>
              <a:ext uri="{FF2B5EF4-FFF2-40B4-BE49-F238E27FC236}">
                <a16:creationId xmlns:a16="http://schemas.microsoft.com/office/drawing/2014/main" id="{A01F2BB9-CF40-412B-A53A-A4FCC7CFE2AB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119551" y="3530100"/>
            <a:ext cx="2920997" cy="29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ader 178">
            <a:extLst>
              <a:ext uri="{FF2B5EF4-FFF2-40B4-BE49-F238E27FC236}">
                <a16:creationId xmlns:a16="http://schemas.microsoft.com/office/drawing/2014/main" id="{741342A9-C976-49A4-8B04-613D0174E7D4}"/>
              </a:ext>
            </a:extLst>
          </p:cNvPr>
          <p:cNvSpPr/>
          <p:nvPr/>
        </p:nvSpPr>
        <p:spPr>
          <a:xfrm>
            <a:off x="8040548" y="3263227"/>
            <a:ext cx="1003761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450" dirty="0">
                <a:solidFill>
                  <a:schemeClr val="tx1"/>
                </a:solidFill>
              </a:rPr>
              <a:t>(SQL Database </a:t>
            </a:r>
            <a:r>
              <a:rPr lang="nl-NL" sz="450" dirty="0" err="1">
                <a:solidFill>
                  <a:schemeClr val="tx1"/>
                </a:solidFill>
              </a:rPr>
              <a:t>PostgreSQL</a:t>
            </a:r>
            <a:r>
              <a:rPr lang="nl-NL" sz="45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5" name="Kader 185">
            <a:extLst>
              <a:ext uri="{FF2B5EF4-FFF2-40B4-BE49-F238E27FC236}">
                <a16:creationId xmlns:a16="http://schemas.microsoft.com/office/drawing/2014/main" id="{4E244DC1-0056-49D2-A515-EBCC0F6A8FB9}"/>
              </a:ext>
            </a:extLst>
          </p:cNvPr>
          <p:cNvSpPr/>
          <p:nvPr/>
        </p:nvSpPr>
        <p:spPr>
          <a:xfrm>
            <a:off x="8065761" y="2564141"/>
            <a:ext cx="980383" cy="533747"/>
          </a:xfrm>
          <a:prstGeom prst="fram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Database on </a:t>
            </a:r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IaaS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6" name="Kader 193">
            <a:extLst>
              <a:ext uri="{FF2B5EF4-FFF2-40B4-BE49-F238E27FC236}">
                <a16:creationId xmlns:a16="http://schemas.microsoft.com/office/drawing/2014/main" id="{6495B1AF-705F-44B8-8379-2CFC3D61D21D}"/>
              </a:ext>
            </a:extLst>
          </p:cNvPr>
          <p:cNvSpPr/>
          <p:nvPr/>
        </p:nvSpPr>
        <p:spPr>
          <a:xfrm>
            <a:off x="8082569" y="1123873"/>
            <a:ext cx="962123" cy="5903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</a:t>
            </a:r>
            <a:r>
              <a:rPr lang="nl-NL" sz="675" dirty="0" err="1">
                <a:solidFill>
                  <a:schemeClr val="tx1"/>
                </a:solidFill>
              </a:rPr>
              <a:t>Autonomous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7" name="Stroomdiagram: Beslissing 311">
            <a:extLst>
              <a:ext uri="{FF2B5EF4-FFF2-40B4-BE49-F238E27FC236}">
                <a16:creationId xmlns:a16="http://schemas.microsoft.com/office/drawing/2014/main" id="{06FFE40A-5AE5-4D46-A08F-8B3F758E1F8F}"/>
              </a:ext>
            </a:extLst>
          </p:cNvPr>
          <p:cNvSpPr/>
          <p:nvPr/>
        </p:nvSpPr>
        <p:spPr>
          <a:xfrm>
            <a:off x="1608068" y="1040751"/>
            <a:ext cx="851313" cy="75470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8" name="Rechte verbindingslijn met pijl 315">
            <a:extLst>
              <a:ext uri="{FF2B5EF4-FFF2-40B4-BE49-F238E27FC236}">
                <a16:creationId xmlns:a16="http://schemas.microsoft.com/office/drawing/2014/main" id="{67C05545-1888-4D75-BE63-DD26574D92CE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2459381" y="1410054"/>
            <a:ext cx="406578" cy="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Kader 41">
            <a:extLst>
              <a:ext uri="{FF2B5EF4-FFF2-40B4-BE49-F238E27FC236}">
                <a16:creationId xmlns:a16="http://schemas.microsoft.com/office/drawing/2014/main" id="{F99A2BF2-0AFA-438C-A247-A3A2AB50D377}"/>
              </a:ext>
            </a:extLst>
          </p:cNvPr>
          <p:cNvSpPr/>
          <p:nvPr/>
        </p:nvSpPr>
        <p:spPr>
          <a:xfrm>
            <a:off x="8072331" y="448285"/>
            <a:ext cx="980383" cy="59690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On Prem Oracle Database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0" name="Kader 61">
            <a:extLst>
              <a:ext uri="{FF2B5EF4-FFF2-40B4-BE49-F238E27FC236}">
                <a16:creationId xmlns:a16="http://schemas.microsoft.com/office/drawing/2014/main" id="{5219F858-D024-4B75-AF7C-D79628E01A5A}"/>
              </a:ext>
            </a:extLst>
          </p:cNvPr>
          <p:cNvSpPr/>
          <p:nvPr/>
        </p:nvSpPr>
        <p:spPr>
          <a:xfrm>
            <a:off x="8048952" y="3894716"/>
            <a:ext cx="1003761" cy="5204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>
                <a:solidFill>
                  <a:schemeClr val="tx1"/>
                </a:solidFill>
              </a:rPr>
              <a:t>non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00" dirty="0">
                <a:solidFill>
                  <a:schemeClr val="tx1"/>
                </a:solidFill>
              </a:rPr>
              <a:t>(</a:t>
            </a:r>
            <a:r>
              <a:rPr lang="nl-NL" sz="600" dirty="0" err="1">
                <a:solidFill>
                  <a:schemeClr val="tx1"/>
                </a:solidFill>
              </a:rPr>
              <a:t>CosmosDB</a:t>
            </a:r>
            <a:r>
              <a:rPr lang="nl-NL" sz="600" dirty="0">
                <a:solidFill>
                  <a:schemeClr val="tx1"/>
                </a:solidFill>
              </a:rPr>
              <a:t>, </a:t>
            </a:r>
            <a:r>
              <a:rPr lang="nl-NL" sz="600" dirty="0" err="1">
                <a:solidFill>
                  <a:schemeClr val="tx1"/>
                </a:solidFill>
              </a:rPr>
              <a:t>Redis</a:t>
            </a:r>
            <a:r>
              <a:rPr lang="nl-NL" sz="60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31" name="Rechthoek 69">
            <a:extLst>
              <a:ext uri="{FF2B5EF4-FFF2-40B4-BE49-F238E27FC236}">
                <a16:creationId xmlns:a16="http://schemas.microsoft.com/office/drawing/2014/main" id="{146D9135-8336-4CC8-9269-C682D24ACFA6}"/>
              </a:ext>
            </a:extLst>
          </p:cNvPr>
          <p:cNvSpPr/>
          <p:nvPr/>
        </p:nvSpPr>
        <p:spPr>
          <a:xfrm>
            <a:off x="4209736" y="3898333"/>
            <a:ext cx="909815" cy="520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2" name="Stroomdiagram: Beslissing 70">
            <a:extLst>
              <a:ext uri="{FF2B5EF4-FFF2-40B4-BE49-F238E27FC236}">
                <a16:creationId xmlns:a16="http://schemas.microsoft.com/office/drawing/2014/main" id="{E72A2AF8-0010-4CB3-8BD9-F204BB98D191}"/>
              </a:ext>
            </a:extLst>
          </p:cNvPr>
          <p:cNvSpPr/>
          <p:nvPr/>
        </p:nvSpPr>
        <p:spPr>
          <a:xfrm>
            <a:off x="2822725" y="3173945"/>
            <a:ext cx="982765" cy="70643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Rela-tional</a:t>
            </a:r>
            <a:r>
              <a:rPr lang="nl-NL" sz="675" dirty="0">
                <a:solidFill>
                  <a:schemeClr val="tx1"/>
                </a:solidFill>
              </a:rPr>
              <a:t> data-</a:t>
            </a:r>
            <a:r>
              <a:rPr lang="nl-NL" sz="675" dirty="0" err="1">
                <a:solidFill>
                  <a:schemeClr val="tx1"/>
                </a:solidFill>
              </a:rPr>
              <a:t>usage</a:t>
            </a:r>
            <a:r>
              <a:rPr lang="nl-NL" sz="675" dirty="0">
                <a:solidFill>
                  <a:schemeClr val="tx1"/>
                </a:solidFill>
              </a:rPr>
              <a:t> 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3" name="Verbindingslijn: gebogen 51">
            <a:extLst>
              <a:ext uri="{FF2B5EF4-FFF2-40B4-BE49-F238E27FC236}">
                <a16:creationId xmlns:a16="http://schemas.microsoft.com/office/drawing/2014/main" id="{EA838536-5475-4FFE-979D-701B70B5B4F1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16200000" flipH="1">
            <a:off x="3622832" y="3571651"/>
            <a:ext cx="278178" cy="895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bogen 53">
            <a:extLst>
              <a:ext uri="{FF2B5EF4-FFF2-40B4-BE49-F238E27FC236}">
                <a16:creationId xmlns:a16="http://schemas.microsoft.com/office/drawing/2014/main" id="{E0DBF133-9DBD-4415-86C5-26128B0A871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5119551" y="4154937"/>
            <a:ext cx="2929401" cy="3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roomdiagram: Beslissing 93">
            <a:extLst>
              <a:ext uri="{FF2B5EF4-FFF2-40B4-BE49-F238E27FC236}">
                <a16:creationId xmlns:a16="http://schemas.microsoft.com/office/drawing/2014/main" id="{5162A5CB-C3B6-401A-98C3-34D2EC09F872}"/>
              </a:ext>
            </a:extLst>
          </p:cNvPr>
          <p:cNvSpPr/>
          <p:nvPr/>
        </p:nvSpPr>
        <p:spPr>
          <a:xfrm>
            <a:off x="91286" y="9546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6" name="Rechte verbindingslijn met pijl 84">
            <a:extLst>
              <a:ext uri="{FF2B5EF4-FFF2-40B4-BE49-F238E27FC236}">
                <a16:creationId xmlns:a16="http://schemas.microsoft.com/office/drawing/2014/main" id="{10B107A1-FABA-415B-809B-754A97EA7452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719246" y="788563"/>
            <a:ext cx="12567" cy="2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107">
            <a:extLst>
              <a:ext uri="{FF2B5EF4-FFF2-40B4-BE49-F238E27FC236}">
                <a16:creationId xmlns:a16="http://schemas.microsoft.com/office/drawing/2014/main" id="{5D491E46-DFF9-4989-A4C3-4C25159888C4}"/>
              </a:ext>
            </a:extLst>
          </p:cNvPr>
          <p:cNvSpPr/>
          <p:nvPr/>
        </p:nvSpPr>
        <p:spPr>
          <a:xfrm>
            <a:off x="368417" y="4480253"/>
            <a:ext cx="683969" cy="350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Refactor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8" name="Rechte verbindingslijn met pijl 89">
            <a:extLst>
              <a:ext uri="{FF2B5EF4-FFF2-40B4-BE49-F238E27FC236}">
                <a16:creationId xmlns:a16="http://schemas.microsoft.com/office/drawing/2014/main" id="{0B685DDA-E3C7-495E-9FA7-84EFF6EBE322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10402" y="1801295"/>
            <a:ext cx="21411" cy="267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ader 142">
            <a:extLst>
              <a:ext uri="{FF2B5EF4-FFF2-40B4-BE49-F238E27FC236}">
                <a16:creationId xmlns:a16="http://schemas.microsoft.com/office/drawing/2014/main" id="{950592A6-D942-4487-8E73-3754C96A81D5}"/>
              </a:ext>
            </a:extLst>
          </p:cNvPr>
          <p:cNvSpPr/>
          <p:nvPr/>
        </p:nvSpPr>
        <p:spPr>
          <a:xfrm>
            <a:off x="8065761" y="4478960"/>
            <a:ext cx="980383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Azure</a:t>
            </a:r>
            <a:r>
              <a:rPr lang="nl-NL" sz="675">
                <a:solidFill>
                  <a:schemeClr val="tx1"/>
                </a:solidFill>
              </a:rPr>
              <a:t> 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PaaS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97">
            <a:extLst>
              <a:ext uri="{FF2B5EF4-FFF2-40B4-BE49-F238E27FC236}">
                <a16:creationId xmlns:a16="http://schemas.microsoft.com/office/drawing/2014/main" id="{80496586-DDBC-4251-BB3E-C6A0E89C34C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90600" y="4745834"/>
            <a:ext cx="7075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troomdiagram: Beslissing 8">
            <a:extLst>
              <a:ext uri="{FF2B5EF4-FFF2-40B4-BE49-F238E27FC236}">
                <a16:creationId xmlns:a16="http://schemas.microsoft.com/office/drawing/2014/main" id="{D2C2E9DD-371C-4B24-954F-325BE1D8B299}"/>
              </a:ext>
            </a:extLst>
          </p:cNvPr>
          <p:cNvSpPr/>
          <p:nvPr/>
        </p:nvSpPr>
        <p:spPr>
          <a:xfrm>
            <a:off x="2865959" y="1058623"/>
            <a:ext cx="896295" cy="70286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675">
                <a:solidFill>
                  <a:schemeClr val="tx1"/>
                </a:solidFill>
              </a:rPr>
              <a:t>Oracle </a:t>
            </a:r>
            <a:r>
              <a:rPr lang="nl-NL" sz="675" err="1">
                <a:solidFill>
                  <a:schemeClr val="tx1"/>
                </a:solidFill>
              </a:rPr>
              <a:t>specific</a:t>
            </a:r>
            <a:r>
              <a:rPr lang="nl-NL" sz="675">
                <a:solidFill>
                  <a:schemeClr val="tx1"/>
                </a:solidFill>
              </a:rPr>
              <a:t> DB-features?</a:t>
            </a:r>
            <a:endParaRPr lang="en-US" sz="105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43" name="Verbindingslijn: gebogen 202">
            <a:extLst>
              <a:ext uri="{FF2B5EF4-FFF2-40B4-BE49-F238E27FC236}">
                <a16:creationId xmlns:a16="http://schemas.microsoft.com/office/drawing/2014/main" id="{920AB33E-A564-437E-B604-3C734861FAA1}"/>
              </a:ext>
            </a:extLst>
          </p:cNvPr>
          <p:cNvCxnSpPr>
            <a:cxnSpLocks/>
            <a:stCxn id="32" idx="3"/>
            <a:endCxn id="12" idx="1"/>
          </p:cNvCxnSpPr>
          <p:nvPr/>
        </p:nvCxnSpPr>
        <p:spPr>
          <a:xfrm>
            <a:off x="3805490" y="3527160"/>
            <a:ext cx="404247" cy="5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339">
            <a:extLst>
              <a:ext uri="{FF2B5EF4-FFF2-40B4-BE49-F238E27FC236}">
                <a16:creationId xmlns:a16="http://schemas.microsoft.com/office/drawing/2014/main" id="{0663DD64-87FE-4661-8A2A-B55C9D15F874}"/>
              </a:ext>
            </a:extLst>
          </p:cNvPr>
          <p:cNvCxnSpPr>
            <a:cxnSpLocks/>
            <a:stCxn id="42" idx="2"/>
            <a:endCxn id="10" idx="0"/>
          </p:cNvCxnSpPr>
          <p:nvPr/>
        </p:nvCxnSpPr>
        <p:spPr>
          <a:xfrm>
            <a:off x="3314107" y="1761485"/>
            <a:ext cx="1" cy="29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345">
            <a:extLst>
              <a:ext uri="{FF2B5EF4-FFF2-40B4-BE49-F238E27FC236}">
                <a16:creationId xmlns:a16="http://schemas.microsoft.com/office/drawing/2014/main" id="{E9785A42-BF57-466E-BE77-90B7ADE54352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3762254" y="1410054"/>
            <a:ext cx="1610514" cy="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347">
            <a:extLst>
              <a:ext uri="{FF2B5EF4-FFF2-40B4-BE49-F238E27FC236}">
                <a16:creationId xmlns:a16="http://schemas.microsoft.com/office/drawing/2014/main" id="{6D2E4C39-484C-4A99-B6F5-B49860747370}"/>
              </a:ext>
            </a:extLst>
          </p:cNvPr>
          <p:cNvCxnSpPr>
            <a:cxnSpLocks/>
            <a:stCxn id="27" idx="2"/>
            <a:endCxn id="9" idx="1"/>
          </p:cNvCxnSpPr>
          <p:nvPr/>
        </p:nvCxnSpPr>
        <p:spPr>
          <a:xfrm rot="5400000" flipH="1" flipV="1">
            <a:off x="3511412" y="-65899"/>
            <a:ext cx="383670" cy="3339044"/>
          </a:xfrm>
          <a:prstGeom prst="bentConnector4">
            <a:avLst>
              <a:gd name="adj1" fmla="val -44687"/>
              <a:gd name="adj2" fmla="val 56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bogen 377">
            <a:extLst>
              <a:ext uri="{FF2B5EF4-FFF2-40B4-BE49-F238E27FC236}">
                <a16:creationId xmlns:a16="http://schemas.microsoft.com/office/drawing/2014/main" id="{618C7F49-0175-45FD-9B80-0FA21C79E1EF}"/>
              </a:ext>
            </a:extLst>
          </p:cNvPr>
          <p:cNvCxnSpPr>
            <a:cxnSpLocks/>
            <a:stCxn id="19" idx="2"/>
            <a:endCxn id="25" idx="1"/>
          </p:cNvCxnSpPr>
          <p:nvPr/>
        </p:nvCxnSpPr>
        <p:spPr>
          <a:xfrm rot="16200000" flipH="1">
            <a:off x="7333883" y="2099137"/>
            <a:ext cx="994044" cy="469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troomdiagram: Beslissing 428">
            <a:extLst>
              <a:ext uri="{FF2B5EF4-FFF2-40B4-BE49-F238E27FC236}">
                <a16:creationId xmlns:a16="http://schemas.microsoft.com/office/drawing/2014/main" id="{524A3A18-F292-4D17-B2B0-F98786D32B3C}"/>
              </a:ext>
            </a:extLst>
          </p:cNvPr>
          <p:cNvSpPr/>
          <p:nvPr/>
        </p:nvSpPr>
        <p:spPr>
          <a:xfrm>
            <a:off x="4144566" y="2055516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</a:t>
            </a:r>
            <a:r>
              <a:rPr lang="nl-NL" sz="675" dirty="0" err="1">
                <a:solidFill>
                  <a:schemeClr val="tx1"/>
                </a:solidFill>
              </a:rPr>
              <a:t>too</a:t>
            </a:r>
            <a:r>
              <a:rPr lang="nl-NL" sz="675" dirty="0">
                <a:solidFill>
                  <a:schemeClr val="tx1"/>
                </a:solidFill>
              </a:rPr>
              <a:t> </a:t>
            </a:r>
          </a:p>
          <a:p>
            <a:pPr algn="ctr"/>
            <a:r>
              <a:rPr lang="nl-NL" sz="675" dirty="0">
                <a:solidFill>
                  <a:schemeClr val="tx1"/>
                </a:solidFill>
              </a:rPr>
              <a:t>complex?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49" name="Rechte verbindingslijn met pijl 430">
            <a:extLst>
              <a:ext uri="{FF2B5EF4-FFF2-40B4-BE49-F238E27FC236}">
                <a16:creationId xmlns:a16="http://schemas.microsoft.com/office/drawing/2014/main" id="{8F494E9B-BA48-4FE9-B651-BBB565535FB2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3805489" y="2377530"/>
            <a:ext cx="339077" cy="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hoek 444">
            <a:extLst>
              <a:ext uri="{FF2B5EF4-FFF2-40B4-BE49-F238E27FC236}">
                <a16:creationId xmlns:a16="http://schemas.microsoft.com/office/drawing/2014/main" id="{16EBD756-9B2F-4A86-99BA-F9055F1F0EC5}"/>
              </a:ext>
            </a:extLst>
          </p:cNvPr>
          <p:cNvSpPr/>
          <p:nvPr/>
        </p:nvSpPr>
        <p:spPr>
          <a:xfrm>
            <a:off x="4182332" y="2815198"/>
            <a:ext cx="909815" cy="39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Replatform</a:t>
            </a:r>
            <a:r>
              <a:rPr lang="nl-NL" sz="675" dirty="0">
                <a:solidFill>
                  <a:schemeClr val="tx1"/>
                </a:solidFill>
              </a:rPr>
              <a:t> logic </a:t>
            </a:r>
            <a:r>
              <a:rPr lang="nl-NL" sz="675" dirty="0" err="1">
                <a:solidFill>
                  <a:schemeClr val="tx1"/>
                </a:solidFill>
              </a:rPr>
              <a:t>Migrate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PostgreSQL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457">
            <a:extLst>
              <a:ext uri="{FF2B5EF4-FFF2-40B4-BE49-F238E27FC236}">
                <a16:creationId xmlns:a16="http://schemas.microsoft.com/office/drawing/2014/main" id="{CC6D4F5C-B924-450D-B055-92B19EABF8C4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4635949" y="2699543"/>
            <a:ext cx="1291" cy="1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ingslijn: gebogen 462">
            <a:extLst>
              <a:ext uri="{FF2B5EF4-FFF2-40B4-BE49-F238E27FC236}">
                <a16:creationId xmlns:a16="http://schemas.microsoft.com/office/drawing/2014/main" id="{233EF7C8-ECFC-4EFE-80B7-2CA7AA534A4D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127331" y="1411789"/>
            <a:ext cx="245438" cy="965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bogen 495">
            <a:extLst>
              <a:ext uri="{FF2B5EF4-FFF2-40B4-BE49-F238E27FC236}">
                <a16:creationId xmlns:a16="http://schemas.microsoft.com/office/drawing/2014/main" id="{2EFF422E-457D-4FA3-BB58-D38A98760555}"/>
              </a:ext>
            </a:extLst>
          </p:cNvPr>
          <p:cNvCxnSpPr>
            <a:cxnSpLocks/>
            <a:stCxn id="50" idx="3"/>
            <a:endCxn id="24" idx="1"/>
          </p:cNvCxnSpPr>
          <p:nvPr/>
        </p:nvCxnSpPr>
        <p:spPr>
          <a:xfrm>
            <a:off x="5092147" y="3011271"/>
            <a:ext cx="2948401" cy="5188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Kader 41">
            <a:extLst>
              <a:ext uri="{FF2B5EF4-FFF2-40B4-BE49-F238E27FC236}">
                <a16:creationId xmlns:a16="http://schemas.microsoft.com/office/drawing/2014/main" id="{02E624DE-7C02-4777-8A2A-D8A8207307F1}"/>
              </a:ext>
            </a:extLst>
          </p:cNvPr>
          <p:cNvSpPr/>
          <p:nvPr/>
        </p:nvSpPr>
        <p:spPr>
          <a:xfrm>
            <a:off x="8082570" y="61260"/>
            <a:ext cx="950050" cy="34768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 SaaS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18CE09F-E6B2-4538-8B2C-2A4DFD9A93C1}"/>
              </a:ext>
            </a:extLst>
          </p:cNvPr>
          <p:cNvCxnSpPr>
            <a:cxnSpLocks/>
          </p:cNvCxnSpPr>
          <p:nvPr/>
        </p:nvCxnSpPr>
        <p:spPr>
          <a:xfrm flipV="1">
            <a:off x="1347205" y="217956"/>
            <a:ext cx="6735365" cy="163953"/>
          </a:xfrm>
          <a:prstGeom prst="bentConnector3">
            <a:avLst>
              <a:gd name="adj1" fmla="val 45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80A02B0-C7A3-420C-97D9-A3B6E5C2A408}"/>
              </a:ext>
            </a:extLst>
          </p:cNvPr>
          <p:cNvCxnSpPr>
            <a:cxnSpLocks/>
          </p:cNvCxnSpPr>
          <p:nvPr/>
        </p:nvCxnSpPr>
        <p:spPr>
          <a:xfrm>
            <a:off x="1347205" y="416199"/>
            <a:ext cx="6725126" cy="347683"/>
          </a:xfrm>
          <a:prstGeom prst="bentConnector3">
            <a:avLst>
              <a:gd name="adj1" fmla="val 46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14">
            <a:extLst>
              <a:ext uri="{FF2B5EF4-FFF2-40B4-BE49-F238E27FC236}">
                <a16:creationId xmlns:a16="http://schemas.microsoft.com/office/drawing/2014/main" id="{1F8F04FB-605E-4761-820F-B4DE1A3002A5}"/>
              </a:ext>
            </a:extLst>
          </p:cNvPr>
          <p:cNvSpPr/>
          <p:nvPr/>
        </p:nvSpPr>
        <p:spPr>
          <a:xfrm>
            <a:off x="3982062" y="1484581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Modify</a:t>
            </a:r>
            <a:r>
              <a:rPr lang="nl-NL" sz="675" dirty="0">
                <a:solidFill>
                  <a:schemeClr val="tx1"/>
                </a:solidFill>
              </a:rPr>
              <a:t> App/DB logic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6789046-E19D-4E3F-A546-9F5BD4B45B75}"/>
              </a:ext>
            </a:extLst>
          </p:cNvPr>
          <p:cNvSpPr/>
          <p:nvPr/>
        </p:nvSpPr>
        <p:spPr>
          <a:xfrm>
            <a:off x="3762849" y="1411745"/>
            <a:ext cx="226500" cy="277072"/>
          </a:xfrm>
          <a:custGeom>
            <a:avLst/>
            <a:gdLst>
              <a:gd name="connsiteX0" fmla="*/ 917 w 302000"/>
              <a:gd name="connsiteY0" fmla="*/ 0 h 369429"/>
              <a:gd name="connsiteX1" fmla="*/ 201639 w 302000"/>
              <a:gd name="connsiteY1" fmla="*/ 133814 h 369429"/>
              <a:gd name="connsiteX2" fmla="*/ 917 w 302000"/>
              <a:gd name="connsiteY2" fmla="*/ 334536 h 369429"/>
              <a:gd name="connsiteX3" fmla="*/ 302000 w 302000"/>
              <a:gd name="connsiteY3" fmla="*/ 367990 h 3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00" h="369429">
                <a:moveTo>
                  <a:pt x="917" y="0"/>
                </a:moveTo>
                <a:cubicBezTo>
                  <a:pt x="101278" y="39029"/>
                  <a:pt x="201639" y="78058"/>
                  <a:pt x="201639" y="133814"/>
                </a:cubicBezTo>
                <a:cubicBezTo>
                  <a:pt x="201639" y="189570"/>
                  <a:pt x="-15810" y="295507"/>
                  <a:pt x="917" y="334536"/>
                </a:cubicBezTo>
                <a:cubicBezTo>
                  <a:pt x="17644" y="373565"/>
                  <a:pt x="159822" y="370777"/>
                  <a:pt x="302000" y="36799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9BB5689-B7A3-4084-AAB3-C749C337F7FE}"/>
              </a:ext>
            </a:extLst>
          </p:cNvPr>
          <p:cNvSpPr/>
          <p:nvPr/>
        </p:nvSpPr>
        <p:spPr>
          <a:xfrm>
            <a:off x="3314107" y="1654283"/>
            <a:ext cx="1542939" cy="326174"/>
          </a:xfrm>
          <a:custGeom>
            <a:avLst/>
            <a:gdLst>
              <a:gd name="connsiteX0" fmla="*/ 1773044 w 2037875"/>
              <a:gd name="connsiteY0" fmla="*/ 0 h 434898"/>
              <a:gd name="connsiteX1" fmla="*/ 2018371 w 2037875"/>
              <a:gd name="connsiteY1" fmla="*/ 211873 h 434898"/>
              <a:gd name="connsiteX2" fmla="*/ 1315844 w 2037875"/>
              <a:gd name="connsiteY2" fmla="*/ 334537 h 434898"/>
              <a:gd name="connsiteX3" fmla="*/ 379142 w 2037875"/>
              <a:gd name="connsiteY3" fmla="*/ 323386 h 434898"/>
              <a:gd name="connsiteX4" fmla="*/ 100361 w 2037875"/>
              <a:gd name="connsiteY4" fmla="*/ 334537 h 434898"/>
              <a:gd name="connsiteX5" fmla="*/ 0 w 2037875"/>
              <a:gd name="connsiteY5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7875" h="434898">
                <a:moveTo>
                  <a:pt x="1773044" y="0"/>
                </a:moveTo>
                <a:cubicBezTo>
                  <a:pt x="1933807" y="78058"/>
                  <a:pt x="2094571" y="156117"/>
                  <a:pt x="2018371" y="211873"/>
                </a:cubicBezTo>
                <a:cubicBezTo>
                  <a:pt x="1942171" y="267629"/>
                  <a:pt x="1589049" y="315952"/>
                  <a:pt x="1315844" y="334537"/>
                </a:cubicBezTo>
                <a:cubicBezTo>
                  <a:pt x="1042639" y="353122"/>
                  <a:pt x="581722" y="323386"/>
                  <a:pt x="379142" y="323386"/>
                </a:cubicBezTo>
                <a:cubicBezTo>
                  <a:pt x="176562" y="323386"/>
                  <a:pt x="163551" y="315952"/>
                  <a:pt x="100361" y="334537"/>
                </a:cubicBezTo>
                <a:cubicBezTo>
                  <a:pt x="37171" y="353122"/>
                  <a:pt x="18585" y="394010"/>
                  <a:pt x="0" y="43489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2" name="Rechthoek 14">
            <a:extLst>
              <a:ext uri="{FF2B5EF4-FFF2-40B4-BE49-F238E27FC236}">
                <a16:creationId xmlns:a16="http://schemas.microsoft.com/office/drawing/2014/main" id="{62C3F800-79C9-481E-AE71-26CF3620532E}"/>
              </a:ext>
            </a:extLst>
          </p:cNvPr>
          <p:cNvSpPr/>
          <p:nvPr/>
        </p:nvSpPr>
        <p:spPr>
          <a:xfrm>
            <a:off x="5103564" y="2503170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App/ PLSQL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555B2A4-3F94-4EB7-AC22-F1A724C35C40}"/>
              </a:ext>
            </a:extLst>
          </p:cNvPr>
          <p:cNvSpPr/>
          <p:nvPr/>
        </p:nvSpPr>
        <p:spPr>
          <a:xfrm>
            <a:off x="4965187" y="2382012"/>
            <a:ext cx="283556" cy="226743"/>
          </a:xfrm>
          <a:custGeom>
            <a:avLst/>
            <a:gdLst>
              <a:gd name="connsiteX0" fmla="*/ 176790 w 378074"/>
              <a:gd name="connsiteY0" fmla="*/ 0 h 302324"/>
              <a:gd name="connsiteX1" fmla="*/ 377958 w 378074"/>
              <a:gd name="connsiteY1" fmla="*/ 73152 h 302324"/>
              <a:gd name="connsiteX2" fmla="*/ 152406 w 378074"/>
              <a:gd name="connsiteY2" fmla="*/ 128016 h 302324"/>
              <a:gd name="connsiteX3" fmla="*/ 6 w 378074"/>
              <a:gd name="connsiteY3" fmla="*/ 243840 h 302324"/>
              <a:gd name="connsiteX4" fmla="*/ 146310 w 378074"/>
              <a:gd name="connsiteY4" fmla="*/ 298704 h 302324"/>
              <a:gd name="connsiteX5" fmla="*/ 176790 w 378074"/>
              <a:gd name="connsiteY5" fmla="*/ 292608 h 3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074" h="302324">
                <a:moveTo>
                  <a:pt x="176790" y="0"/>
                </a:moveTo>
                <a:cubicBezTo>
                  <a:pt x="279406" y="25908"/>
                  <a:pt x="382022" y="51816"/>
                  <a:pt x="377958" y="73152"/>
                </a:cubicBezTo>
                <a:cubicBezTo>
                  <a:pt x="373894" y="94488"/>
                  <a:pt x="215398" y="99568"/>
                  <a:pt x="152406" y="128016"/>
                </a:cubicBezTo>
                <a:cubicBezTo>
                  <a:pt x="89414" y="156464"/>
                  <a:pt x="1022" y="215392"/>
                  <a:pt x="6" y="243840"/>
                </a:cubicBezTo>
                <a:cubicBezTo>
                  <a:pt x="-1010" y="272288"/>
                  <a:pt x="116846" y="290576"/>
                  <a:pt x="146310" y="298704"/>
                </a:cubicBezTo>
                <a:cubicBezTo>
                  <a:pt x="175774" y="306832"/>
                  <a:pt x="176282" y="299720"/>
                  <a:pt x="176790" y="29260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F37DCD-FC1A-45D6-A281-7F273459AC1F}"/>
              </a:ext>
            </a:extLst>
          </p:cNvPr>
          <p:cNvSpPr/>
          <p:nvPr/>
        </p:nvSpPr>
        <p:spPr>
          <a:xfrm>
            <a:off x="4649725" y="2606040"/>
            <a:ext cx="999239" cy="247218"/>
          </a:xfrm>
          <a:custGeom>
            <a:avLst/>
            <a:gdLst>
              <a:gd name="connsiteX0" fmla="*/ 1085088 w 1332319"/>
              <a:gd name="connsiteY0" fmla="*/ 0 h 329624"/>
              <a:gd name="connsiteX1" fmla="*/ 1298448 w 1332319"/>
              <a:gd name="connsiteY1" fmla="*/ 48768 h 329624"/>
              <a:gd name="connsiteX2" fmla="*/ 1298448 w 1332319"/>
              <a:gd name="connsiteY2" fmla="*/ 292608 h 329624"/>
              <a:gd name="connsiteX3" fmla="*/ 975360 w 1332319"/>
              <a:gd name="connsiteY3" fmla="*/ 316992 h 329624"/>
              <a:gd name="connsiteX4" fmla="*/ 524256 w 1332319"/>
              <a:gd name="connsiteY4" fmla="*/ 176784 h 329624"/>
              <a:gd name="connsiteX5" fmla="*/ 292608 w 1332319"/>
              <a:gd name="connsiteY5" fmla="*/ 79248 h 329624"/>
              <a:gd name="connsiteX6" fmla="*/ 109728 w 1332319"/>
              <a:gd name="connsiteY6" fmla="*/ 97536 h 329624"/>
              <a:gd name="connsiteX7" fmla="*/ 0 w 1332319"/>
              <a:gd name="connsiteY7" fmla="*/ 176784 h 32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319" h="329624">
                <a:moveTo>
                  <a:pt x="1085088" y="0"/>
                </a:moveTo>
                <a:cubicBezTo>
                  <a:pt x="1173988" y="0"/>
                  <a:pt x="1262888" y="0"/>
                  <a:pt x="1298448" y="48768"/>
                </a:cubicBezTo>
                <a:cubicBezTo>
                  <a:pt x="1334008" y="97536"/>
                  <a:pt x="1352296" y="247904"/>
                  <a:pt x="1298448" y="292608"/>
                </a:cubicBezTo>
                <a:cubicBezTo>
                  <a:pt x="1244600" y="337312"/>
                  <a:pt x="1104392" y="336296"/>
                  <a:pt x="975360" y="316992"/>
                </a:cubicBezTo>
                <a:cubicBezTo>
                  <a:pt x="846328" y="297688"/>
                  <a:pt x="638048" y="216408"/>
                  <a:pt x="524256" y="176784"/>
                </a:cubicBezTo>
                <a:cubicBezTo>
                  <a:pt x="410464" y="137160"/>
                  <a:pt x="361696" y="92456"/>
                  <a:pt x="292608" y="79248"/>
                </a:cubicBezTo>
                <a:cubicBezTo>
                  <a:pt x="223520" y="66040"/>
                  <a:pt x="158496" y="81280"/>
                  <a:pt x="109728" y="97536"/>
                </a:cubicBezTo>
                <a:cubicBezTo>
                  <a:pt x="60960" y="113792"/>
                  <a:pt x="30480" y="145288"/>
                  <a:pt x="0" y="17678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5" name="Rechthoek 14">
            <a:extLst>
              <a:ext uri="{FF2B5EF4-FFF2-40B4-BE49-F238E27FC236}">
                <a16:creationId xmlns:a16="http://schemas.microsoft.com/office/drawing/2014/main" id="{DC52478D-2EEC-4D88-9783-F7F1C3787F58}"/>
              </a:ext>
            </a:extLst>
          </p:cNvPr>
          <p:cNvSpPr/>
          <p:nvPr/>
        </p:nvSpPr>
        <p:spPr>
          <a:xfrm>
            <a:off x="7896918" y="1973854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DB Logic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23CE051-1117-48FD-A3E2-032B7D91AA40}"/>
              </a:ext>
            </a:extLst>
          </p:cNvPr>
          <p:cNvSpPr/>
          <p:nvPr/>
        </p:nvSpPr>
        <p:spPr>
          <a:xfrm>
            <a:off x="7603537" y="1810383"/>
            <a:ext cx="302540" cy="292169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8" name="Rechthoek 14">
            <a:extLst>
              <a:ext uri="{FF2B5EF4-FFF2-40B4-BE49-F238E27FC236}">
                <a16:creationId xmlns:a16="http://schemas.microsoft.com/office/drawing/2014/main" id="{38F06879-9D30-42BC-AC70-4CE142D0CF13}"/>
              </a:ext>
            </a:extLst>
          </p:cNvPr>
          <p:cNvSpPr/>
          <p:nvPr/>
        </p:nvSpPr>
        <p:spPr>
          <a:xfrm>
            <a:off x="1911933" y="1983552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Reconstruct</a:t>
            </a:r>
            <a:r>
              <a:rPr lang="nl-NL" sz="675" dirty="0">
                <a:solidFill>
                  <a:schemeClr val="tx1"/>
                </a:solidFill>
              </a:rPr>
              <a:t> 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CC50B-F96D-42CB-9818-7D0B9D76D8A2}"/>
              </a:ext>
            </a:extLst>
          </p:cNvPr>
          <p:cNvSpPr/>
          <p:nvPr/>
        </p:nvSpPr>
        <p:spPr>
          <a:xfrm>
            <a:off x="1646212" y="1804825"/>
            <a:ext cx="404951" cy="301083"/>
          </a:xfrm>
          <a:custGeom>
            <a:avLst/>
            <a:gdLst>
              <a:gd name="connsiteX0" fmla="*/ 514798 w 539935"/>
              <a:gd name="connsiteY0" fmla="*/ 0 h 401444"/>
              <a:gd name="connsiteX1" fmla="*/ 481345 w 539935"/>
              <a:gd name="connsiteY1" fmla="*/ 133815 h 401444"/>
              <a:gd name="connsiteX2" fmla="*/ 1842 w 539935"/>
              <a:gd name="connsiteY2" fmla="*/ 144966 h 401444"/>
              <a:gd name="connsiteX3" fmla="*/ 347530 w 539935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5" h="401444">
                <a:moveTo>
                  <a:pt x="514798" y="0"/>
                </a:moveTo>
                <a:cubicBezTo>
                  <a:pt x="540818" y="54827"/>
                  <a:pt x="566838" y="109654"/>
                  <a:pt x="481345" y="133815"/>
                </a:cubicBezTo>
                <a:cubicBezTo>
                  <a:pt x="395852" y="157976"/>
                  <a:pt x="24144" y="100361"/>
                  <a:pt x="1842" y="144966"/>
                </a:cubicBezTo>
                <a:cubicBezTo>
                  <a:pt x="-20461" y="189571"/>
                  <a:pt x="163534" y="295507"/>
                  <a:pt x="347530" y="40144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B64C79-8264-4349-B2EC-B16F6BE8F96F}"/>
              </a:ext>
            </a:extLst>
          </p:cNvPr>
          <p:cNvSpPr/>
          <p:nvPr/>
        </p:nvSpPr>
        <p:spPr>
          <a:xfrm>
            <a:off x="2584296" y="1428471"/>
            <a:ext cx="292720" cy="677437"/>
          </a:xfrm>
          <a:custGeom>
            <a:avLst/>
            <a:gdLst>
              <a:gd name="connsiteX0" fmla="*/ 0 w 390293"/>
              <a:gd name="connsiteY0" fmla="*/ 903249 h 903249"/>
              <a:gd name="connsiteX1" fmla="*/ 367990 w 390293"/>
              <a:gd name="connsiteY1" fmla="*/ 747132 h 903249"/>
              <a:gd name="connsiteX2" fmla="*/ 89210 w 390293"/>
              <a:gd name="connsiteY2" fmla="*/ 301083 h 903249"/>
              <a:gd name="connsiteX3" fmla="*/ 167268 w 390293"/>
              <a:gd name="connsiteY3" fmla="*/ 78059 h 903249"/>
              <a:gd name="connsiteX4" fmla="*/ 390293 w 390293"/>
              <a:gd name="connsiteY4" fmla="*/ 0 h 9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93" h="903249">
                <a:moveTo>
                  <a:pt x="0" y="903249"/>
                </a:moveTo>
                <a:cubicBezTo>
                  <a:pt x="176561" y="875371"/>
                  <a:pt x="353122" y="847493"/>
                  <a:pt x="367990" y="747132"/>
                </a:cubicBezTo>
                <a:cubicBezTo>
                  <a:pt x="382858" y="646771"/>
                  <a:pt x="122664" y="412595"/>
                  <a:pt x="89210" y="301083"/>
                </a:cubicBezTo>
                <a:cubicBezTo>
                  <a:pt x="55756" y="189571"/>
                  <a:pt x="117088" y="128239"/>
                  <a:pt x="167268" y="78059"/>
                </a:cubicBezTo>
                <a:cubicBezTo>
                  <a:pt x="217448" y="27879"/>
                  <a:pt x="303870" y="13939"/>
                  <a:pt x="39029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1" name="Stroomdiagram: Beslissing 127">
            <a:extLst>
              <a:ext uri="{FF2B5EF4-FFF2-40B4-BE49-F238E27FC236}">
                <a16:creationId xmlns:a16="http://schemas.microsoft.com/office/drawing/2014/main" id="{2BB6805A-1BBF-43D1-977B-C8FB9FF2FFD9}"/>
              </a:ext>
            </a:extLst>
          </p:cNvPr>
          <p:cNvSpPr/>
          <p:nvPr/>
        </p:nvSpPr>
        <p:spPr>
          <a:xfrm>
            <a:off x="6477933" y="998802"/>
            <a:ext cx="680077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B80CC-EB94-405A-8849-38FF603CAB48}"/>
              </a:ext>
            </a:extLst>
          </p:cNvPr>
          <p:cNvSpPr txBox="1"/>
          <p:nvPr/>
        </p:nvSpPr>
        <p:spPr>
          <a:xfrm>
            <a:off x="7245958" y="1135883"/>
            <a:ext cx="685800" cy="6858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Satisfies</a:t>
            </a:r>
            <a:r>
              <a:rPr lang="nl-NL" sz="600" dirty="0"/>
              <a:t> </a:t>
            </a:r>
            <a:br>
              <a:rPr lang="nl-NL" sz="600" dirty="0"/>
            </a:br>
            <a:r>
              <a:rPr lang="nl-NL" sz="600" dirty="0" err="1"/>
              <a:t>conditions</a:t>
            </a:r>
            <a:r>
              <a:rPr lang="nl-NL" sz="600" dirty="0"/>
              <a:t> 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for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OCI Auto-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nomous</a:t>
            </a:r>
            <a:endParaRPr lang="nl-NL" sz="600" dirty="0"/>
          </a:p>
          <a:p>
            <a:pPr marL="108000" indent="-135000" algn="ctr">
              <a:lnSpc>
                <a:spcPct val="120000"/>
              </a:lnSpc>
            </a:pPr>
            <a:endParaRPr lang="en-US" sz="600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EF7B50-9CC3-4A6B-B8D8-2357B5901638}"/>
              </a:ext>
            </a:extLst>
          </p:cNvPr>
          <p:cNvCxnSpPr>
            <a:stCxn id="81" idx="2"/>
            <a:endCxn id="25" idx="1"/>
          </p:cNvCxnSpPr>
          <p:nvPr/>
        </p:nvCxnSpPr>
        <p:spPr>
          <a:xfrm rot="16200000" flipH="1">
            <a:off x="6943670" y="1708923"/>
            <a:ext cx="996394" cy="1247789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C519ECA-E678-40DF-B5A1-E9C616586BCF}"/>
              </a:ext>
            </a:extLst>
          </p:cNvPr>
          <p:cNvSpPr/>
          <p:nvPr/>
        </p:nvSpPr>
        <p:spPr>
          <a:xfrm>
            <a:off x="7894824" y="1436185"/>
            <a:ext cx="607888" cy="645851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F8757C-741D-4990-B8D3-B0E5C5D7BB37}"/>
              </a:ext>
            </a:extLst>
          </p:cNvPr>
          <p:cNvCxnSpPr>
            <a:stCxn id="81" idx="3"/>
            <a:endCxn id="19" idx="1"/>
          </p:cNvCxnSpPr>
          <p:nvPr/>
        </p:nvCxnSpPr>
        <p:spPr>
          <a:xfrm>
            <a:off x="7158010" y="1416712"/>
            <a:ext cx="118289" cy="235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C82ED24-226D-4C70-AD3F-726DA0C3BBED}"/>
              </a:ext>
            </a:extLst>
          </p:cNvPr>
          <p:cNvSpPr txBox="1"/>
          <p:nvPr/>
        </p:nvSpPr>
        <p:spPr>
          <a:xfrm>
            <a:off x="6494448" y="1130032"/>
            <a:ext cx="651140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675" dirty="0"/>
              <a:t>OCI auto-</a:t>
            </a:r>
          </a:p>
          <a:p>
            <a:pPr algn="ctr"/>
            <a:r>
              <a:rPr lang="nl-NL" sz="675" dirty="0" err="1"/>
              <a:t>nomous</a:t>
            </a:r>
            <a:r>
              <a:rPr lang="nl-NL" sz="675" dirty="0"/>
              <a:t> </a:t>
            </a:r>
          </a:p>
          <a:p>
            <a:pPr algn="ctr"/>
            <a:r>
              <a:rPr lang="nl-NL" sz="675" dirty="0" err="1"/>
              <a:t>provides</a:t>
            </a:r>
            <a:r>
              <a:rPr lang="nl-NL" sz="675" dirty="0"/>
              <a:t> </a:t>
            </a:r>
            <a:br>
              <a:rPr lang="nl-NL" sz="675" dirty="0"/>
            </a:br>
            <a:r>
              <a:rPr lang="nl-NL" sz="675" dirty="0"/>
              <a:t>bonus </a:t>
            </a:r>
            <a:r>
              <a:rPr lang="nl-NL" sz="675" dirty="0" err="1"/>
              <a:t>value</a:t>
            </a:r>
            <a:endParaRPr lang="nl-NL" sz="675" dirty="0"/>
          </a:p>
          <a:p>
            <a:pPr algn="ctr"/>
            <a:endParaRPr lang="en-US" sz="675" dirty="0"/>
          </a:p>
        </p:txBody>
      </p:sp>
      <p:pic>
        <p:nvPicPr>
          <p:cNvPr id="77" name="Graphic 76" descr="Database with solid fill">
            <a:extLst>
              <a:ext uri="{FF2B5EF4-FFF2-40B4-BE49-F238E27FC236}">
                <a16:creationId xmlns:a16="http://schemas.microsoft.com/office/drawing/2014/main" id="{D339B3FA-31BC-4D62-80D3-289AC802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92" y="2922982"/>
            <a:ext cx="436542" cy="248278"/>
          </a:xfrm>
          <a:prstGeom prst="rect">
            <a:avLst/>
          </a:prstGeom>
        </p:spPr>
      </p:pic>
      <p:pic>
        <p:nvPicPr>
          <p:cNvPr id="7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F052CD1B-EEA5-494F-B4E8-D02F4081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8273E5CB-8C84-4D28-B8C2-FD08285B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7" y="3458895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1C124CE-32A0-4FA3-BE10-A38DC526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39" y="3657472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Graphic 82" descr="Database with solid fill">
            <a:extLst>
              <a:ext uri="{FF2B5EF4-FFF2-40B4-BE49-F238E27FC236}">
                <a16:creationId xmlns:a16="http://schemas.microsoft.com/office/drawing/2014/main" id="{F15FBC80-28F7-470C-B85A-F8F8E147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458" y="894343"/>
            <a:ext cx="436542" cy="24827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686DC32-A2B9-4736-B9AE-66AA57DE36BC}"/>
              </a:ext>
            </a:extLst>
          </p:cNvPr>
          <p:cNvSpPr txBox="1"/>
          <p:nvPr/>
        </p:nvSpPr>
        <p:spPr>
          <a:xfrm>
            <a:off x="394124" y="219176"/>
            <a:ext cx="675375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Repurchase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br>
              <a:rPr lang="nl-NL" sz="675" b="1" dirty="0">
                <a:solidFill>
                  <a:srgbClr val="C00000"/>
                </a:solidFill>
              </a:rPr>
            </a:br>
            <a:r>
              <a:rPr lang="nl-NL" sz="675" b="1" dirty="0" err="1">
                <a:solidFill>
                  <a:srgbClr val="C00000"/>
                </a:solidFill>
              </a:rPr>
              <a:t>Retain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b="1" dirty="0" err="1">
                <a:solidFill>
                  <a:srgbClr val="C00000"/>
                </a:solidFill>
              </a:rPr>
              <a:t>Retire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0EC9C7-BB75-425D-8951-6908ACAD51EA}"/>
              </a:ext>
            </a:extLst>
          </p:cNvPr>
          <p:cNvSpPr txBox="1"/>
          <p:nvPr/>
        </p:nvSpPr>
        <p:spPr>
          <a:xfrm>
            <a:off x="4454152" y="51930"/>
            <a:ext cx="466474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75" b="1" dirty="0">
                <a:solidFill>
                  <a:srgbClr val="C00000"/>
                </a:solidFill>
              </a:rPr>
              <a:t>repurchase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6F746B-44AA-44FB-8AE9-89CAB01AA841}"/>
              </a:ext>
            </a:extLst>
          </p:cNvPr>
          <p:cNvSpPr txBox="1"/>
          <p:nvPr/>
        </p:nvSpPr>
        <p:spPr>
          <a:xfrm>
            <a:off x="4455355" y="769901"/>
            <a:ext cx="216406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75" b="1" dirty="0">
                <a:solidFill>
                  <a:srgbClr val="C00000"/>
                </a:solidFill>
              </a:rPr>
              <a:t>retire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B27808-6D4D-4FDE-976B-176CD0F7C69C}"/>
              </a:ext>
            </a:extLst>
          </p:cNvPr>
          <p:cNvSpPr txBox="1"/>
          <p:nvPr/>
        </p:nvSpPr>
        <p:spPr>
          <a:xfrm>
            <a:off x="1704357" y="1246796"/>
            <a:ext cx="6753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>
                <a:solidFill>
                  <a:schemeClr val="tx1"/>
                </a:solidFill>
              </a:rPr>
              <a:t>Applications independent</a:t>
            </a:r>
            <a:br>
              <a:rPr lang="nl-NL" sz="800" dirty="0"/>
            </a:br>
            <a:r>
              <a:rPr lang="nl-NL" sz="800" dirty="0">
                <a:solidFill>
                  <a:schemeClr val="tx1"/>
                </a:solidFill>
              </a:rPr>
              <a:t>Oracle?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3679AA-D84D-4AAE-9666-3CA607125AEE}"/>
              </a:ext>
            </a:extLst>
          </p:cNvPr>
          <p:cNvSpPr txBox="1"/>
          <p:nvPr/>
        </p:nvSpPr>
        <p:spPr>
          <a:xfrm>
            <a:off x="5384668" y="131677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version</a:t>
            </a:r>
            <a:r>
              <a:rPr lang="nl-NL" sz="800" dirty="0">
                <a:solidFill>
                  <a:schemeClr val="tx1"/>
                </a:solidFill>
              </a:rPr>
              <a:t> == 19c?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4B9BDA-2013-40C0-8B50-210D2831040E}"/>
              </a:ext>
            </a:extLst>
          </p:cNvPr>
          <p:cNvSpPr txBox="1"/>
          <p:nvPr/>
        </p:nvSpPr>
        <p:spPr>
          <a:xfrm>
            <a:off x="5382915" y="221605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>
                <a:solidFill>
                  <a:schemeClr val="tx1"/>
                </a:solidFill>
              </a:rPr>
              <a:t>Upgrade Possible?</a:t>
            </a:r>
            <a:endParaRPr lang="en-NL" sz="800" dirty="0">
              <a:solidFill>
                <a:schemeClr val="tx1"/>
              </a:solidFill>
            </a:endParaRPr>
          </a:p>
        </p:txBody>
      </p:sp>
      <p:pic>
        <p:nvPicPr>
          <p:cNvPr id="88" name="Snagit_SNG857">
            <a:extLst>
              <a:ext uri="{FF2B5EF4-FFF2-40B4-BE49-F238E27FC236}">
                <a16:creationId xmlns:a16="http://schemas.microsoft.com/office/drawing/2014/main" id="{C55C5577-4C06-4A77-BCAC-0C5F3E797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690" y="4042715"/>
            <a:ext cx="258682" cy="241204"/>
          </a:xfrm>
          <a:prstGeom prst="rect">
            <a:avLst/>
          </a:prstGeom>
        </p:spPr>
      </p:pic>
      <p:pic>
        <p:nvPicPr>
          <p:cNvPr id="91" name="Snagit_SNG85E">
            <a:extLst>
              <a:ext uri="{FF2B5EF4-FFF2-40B4-BE49-F238E27FC236}">
                <a16:creationId xmlns:a16="http://schemas.microsoft.com/office/drawing/2014/main" id="{727D7098-1A2E-4321-BCAA-8EAE73635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033" y="4315820"/>
            <a:ext cx="229392" cy="2264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39290F-585B-48F6-8F03-8B869FD08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85" y="2483350"/>
            <a:ext cx="3286029" cy="176799"/>
          </a:xfrm>
          <a:prstGeom prst="rect">
            <a:avLst/>
          </a:prstGeom>
        </p:spPr>
      </p:pic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467A3868-697B-45FD-92C9-55CB0652150F}"/>
              </a:ext>
            </a:extLst>
          </p:cNvPr>
          <p:cNvSpPr/>
          <p:nvPr/>
        </p:nvSpPr>
        <p:spPr>
          <a:xfrm>
            <a:off x="1645303" y="552142"/>
            <a:ext cx="980383" cy="355614"/>
          </a:xfrm>
          <a:prstGeom prst="wedgeRoundRectCallout">
            <a:avLst>
              <a:gd name="adj1" fmla="val -13656"/>
              <a:gd name="adj2" fmla="val 127372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Forms, APEX, COTS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id="{427BD9E9-5E7A-432A-A8AA-6733FA5ED28F}"/>
              </a:ext>
            </a:extLst>
          </p:cNvPr>
          <p:cNvSpPr/>
          <p:nvPr/>
        </p:nvSpPr>
        <p:spPr>
          <a:xfrm>
            <a:off x="3131915" y="224933"/>
            <a:ext cx="1231308" cy="596903"/>
          </a:xfrm>
          <a:prstGeom prst="wedgeRoundRectCallout">
            <a:avLst>
              <a:gd name="adj1" fmla="val -16785"/>
              <a:gd name="adj2" fmla="val 129047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AQ, EBR, Flashback, XMLDB, Text, HTTP, Application Context, VPD, Stored Java, …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id="{E6B9469E-F441-46B9-A722-EA785133BD4B}"/>
              </a:ext>
            </a:extLst>
          </p:cNvPr>
          <p:cNvSpPr/>
          <p:nvPr/>
        </p:nvSpPr>
        <p:spPr>
          <a:xfrm>
            <a:off x="6703881" y="2989683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4EF834CC-83A3-4B24-86B6-8625EC39BB61}"/>
              </a:ext>
            </a:extLst>
          </p:cNvPr>
          <p:cNvSpPr/>
          <p:nvPr/>
        </p:nvSpPr>
        <p:spPr>
          <a:xfrm>
            <a:off x="5472995" y="3247186"/>
            <a:ext cx="1133084" cy="723877"/>
          </a:xfrm>
          <a:prstGeom prst="wedgeRoundRectCallout">
            <a:avLst>
              <a:gd name="adj1" fmla="val -97217"/>
              <a:gd name="adj2" fmla="val -7911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Preparation for automated migration of PL/SQL 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CFB80576-50BB-49DD-AB23-BC07056C5815}"/>
              </a:ext>
            </a:extLst>
          </p:cNvPr>
          <p:cNvSpPr/>
          <p:nvPr/>
        </p:nvSpPr>
        <p:spPr>
          <a:xfrm>
            <a:off x="4463698" y="1268578"/>
            <a:ext cx="1349277" cy="498712"/>
          </a:xfrm>
          <a:prstGeom prst="wedgeRoundRectCallout">
            <a:avLst>
              <a:gd name="adj1" fmla="val -21540"/>
              <a:gd name="adj2" fmla="val 15710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because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risk,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duration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fitness for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automated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migration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2" name="Speech Bubble: Rectangle with Corners Rounded 131">
            <a:extLst>
              <a:ext uri="{FF2B5EF4-FFF2-40B4-BE49-F238E27FC236}">
                <a16:creationId xmlns:a16="http://schemas.microsoft.com/office/drawing/2014/main" id="{330F584A-B4EF-48F7-9D43-2B4654593BA9}"/>
              </a:ext>
            </a:extLst>
          </p:cNvPr>
          <p:cNvSpPr/>
          <p:nvPr/>
        </p:nvSpPr>
        <p:spPr>
          <a:xfrm>
            <a:off x="624462" y="3002977"/>
            <a:ext cx="1852491" cy="838608"/>
          </a:xfrm>
          <a:prstGeom prst="wedgeRoundRectCallout">
            <a:avLst>
              <a:gd name="adj1" fmla="val 75382"/>
              <a:gd name="adj2" fmla="val 828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Do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access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over  JDBC/ODBC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SQL?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through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procedure calls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REST API calls?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3" name="Speech Bubble: Rectangle with Corners Rounded 132">
            <a:extLst>
              <a:ext uri="{FF2B5EF4-FFF2-40B4-BE49-F238E27FC236}">
                <a16:creationId xmlns:a16="http://schemas.microsoft.com/office/drawing/2014/main" id="{CFEADAB6-3DBD-4F62-9A57-0DA4B2D32A69}"/>
              </a:ext>
            </a:extLst>
          </p:cNvPr>
          <p:cNvSpPr/>
          <p:nvPr/>
        </p:nvSpPr>
        <p:spPr>
          <a:xfrm>
            <a:off x="6464157" y="2282170"/>
            <a:ext cx="1227187" cy="527839"/>
          </a:xfrm>
          <a:prstGeom prst="wedgeRoundRectCallout">
            <a:avLst>
              <a:gd name="adj1" fmla="val -98450"/>
              <a:gd name="adj2" fmla="val 77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that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are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 ready / 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features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deprecated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19c?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4" name="Speech Bubble: Rectangle with Corners Rounded 133">
            <a:extLst>
              <a:ext uri="{FF2B5EF4-FFF2-40B4-BE49-F238E27FC236}">
                <a16:creationId xmlns:a16="http://schemas.microsoft.com/office/drawing/2014/main" id="{B4779EE9-2A19-4AFC-933C-38F8C326CEA2}"/>
              </a:ext>
            </a:extLst>
          </p:cNvPr>
          <p:cNvSpPr/>
          <p:nvPr/>
        </p:nvSpPr>
        <p:spPr>
          <a:xfrm>
            <a:off x="7754807" y="2072945"/>
            <a:ext cx="1231308" cy="624265"/>
          </a:xfrm>
          <a:prstGeom prst="wedgeRoundRectCallout">
            <a:avLst>
              <a:gd name="adj1" fmla="val -64336"/>
              <a:gd name="adj2" fmla="val -10741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direct access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OS, file system,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network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; no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dbms_pipe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java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no log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miner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WM,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sharding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…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5" name="Speech Bubble: Rectangle with Corners Rounded 134">
            <a:extLst>
              <a:ext uri="{FF2B5EF4-FFF2-40B4-BE49-F238E27FC236}">
                <a16:creationId xmlns:a16="http://schemas.microsoft.com/office/drawing/2014/main" id="{D4C43E4C-8473-4320-A808-A7FD78CC4725}"/>
              </a:ext>
            </a:extLst>
          </p:cNvPr>
          <p:cNvSpPr/>
          <p:nvPr/>
        </p:nvSpPr>
        <p:spPr>
          <a:xfrm>
            <a:off x="5306956" y="126868"/>
            <a:ext cx="1899563" cy="767475"/>
          </a:xfrm>
          <a:prstGeom prst="wedgeRoundRectCallout">
            <a:avLst>
              <a:gd name="adj1" fmla="val 28047"/>
              <a:gd name="adj2" fmla="val 8282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E7723D70-F527-4CF5-8578-B63C4E4773B5}"/>
              </a:ext>
            </a:extLst>
          </p:cNvPr>
          <p:cNvSpPr/>
          <p:nvPr/>
        </p:nvSpPr>
        <p:spPr>
          <a:xfrm>
            <a:off x="7040510" y="468180"/>
            <a:ext cx="1451726" cy="530622"/>
          </a:xfrm>
          <a:prstGeom prst="wedgeRoundRectCallout">
            <a:avLst>
              <a:gd name="adj1" fmla="val 39984"/>
              <a:gd name="adj2" fmla="val 1174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mulitple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</a:p>
        </p:txBody>
      </p:sp>
      <p:sp>
        <p:nvSpPr>
          <p:cNvPr id="136" name="Speech Bubble: Rectangle with Corners Rounded 135">
            <a:extLst>
              <a:ext uri="{FF2B5EF4-FFF2-40B4-BE49-F238E27FC236}">
                <a16:creationId xmlns:a16="http://schemas.microsoft.com/office/drawing/2014/main" id="{556968DB-491F-445B-AAC8-64B2AEA3EAC7}"/>
              </a:ext>
            </a:extLst>
          </p:cNvPr>
          <p:cNvSpPr/>
          <p:nvPr/>
        </p:nvSpPr>
        <p:spPr>
          <a:xfrm>
            <a:off x="6675495" y="3686015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37" name="Speech Bubble: Rectangle with Corners Rounded 136">
            <a:extLst>
              <a:ext uri="{FF2B5EF4-FFF2-40B4-BE49-F238E27FC236}">
                <a16:creationId xmlns:a16="http://schemas.microsoft.com/office/drawing/2014/main" id="{252796E4-B53B-4A9C-BBFF-48607389AD39}"/>
              </a:ext>
            </a:extLst>
          </p:cNvPr>
          <p:cNvSpPr/>
          <p:nvPr/>
        </p:nvSpPr>
        <p:spPr>
          <a:xfrm>
            <a:off x="6685237" y="3697002"/>
            <a:ext cx="1437506" cy="530622"/>
          </a:xfrm>
          <a:prstGeom prst="wedgeRoundRectCallout">
            <a:avLst>
              <a:gd name="adj1" fmla="val 58036"/>
              <a:gd name="adj2" fmla="val 21494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</p:spTree>
    <p:extLst>
      <p:ext uri="{BB962C8B-B14F-4D97-AF65-F5344CB8AC3E}">
        <p14:creationId xmlns:p14="http://schemas.microsoft.com/office/powerpoint/2010/main" val="345226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29" grpId="0" animBg="1"/>
      <p:bldP spid="1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E3BE-C13E-4072-A3E8-9E97DFAF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8D0F-A6FE-4C74-9281-3DFD5CFC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starting point</a:t>
            </a:r>
          </a:p>
          <a:p>
            <a:r>
              <a:rPr lang="en-US" dirty="0"/>
              <a:t>Which release (11gR2, 12cR1, 12cR2)</a:t>
            </a:r>
          </a:p>
          <a:p>
            <a:r>
              <a:rPr lang="en-US" dirty="0"/>
              <a:t>Which edition (XE, SE2, EE)</a:t>
            </a:r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Advanced Analytics, Graph and Spatial</a:t>
            </a:r>
          </a:p>
          <a:p>
            <a:pPr lvl="1"/>
            <a:r>
              <a:rPr lang="en-US" dirty="0"/>
              <a:t>Partitioning, Compression, In Memory, Multitenant, Database Vault, Advanced Security, Label Security, Real Application Testing,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Data Masking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Subsetting</a:t>
            </a:r>
            <a:endParaRPr lang="en-US" dirty="0"/>
          </a:p>
          <a:p>
            <a:pPr lvl="1"/>
            <a:r>
              <a:rPr lang="en-US" dirty="0"/>
              <a:t>RAC, Active Data Guard</a:t>
            </a:r>
          </a:p>
          <a:p>
            <a:r>
              <a:rPr lang="en-US" dirty="0"/>
              <a:t>Hardware?</a:t>
            </a:r>
          </a:p>
          <a:p>
            <a:pPr lvl="1"/>
            <a:r>
              <a:rPr lang="en-US" dirty="0"/>
              <a:t>ODA, Exadata, “regular”</a:t>
            </a:r>
          </a:p>
          <a:p>
            <a:r>
              <a:rPr lang="en-US" dirty="0"/>
              <a:t>Interactions from within Database with the environment: OS, File System, Network, other databases (links, gateways)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3EABF-9328-4B5F-8876-7BAFC65D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686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AC4-9ACA-4DE0-8E30-9B77AA27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Using any of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33C0-F402-4A81-9779-F21F1AEC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utl_file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utl_http</a:t>
            </a:r>
            <a:r>
              <a:rPr lang="en-US" dirty="0"/>
              <a:t>, </a:t>
            </a:r>
            <a:r>
              <a:rPr lang="en-US" dirty="0" err="1"/>
              <a:t>utl_tcp</a:t>
            </a:r>
            <a:r>
              <a:rPr lang="en-US" dirty="0"/>
              <a:t>, </a:t>
            </a:r>
            <a:r>
              <a:rPr lang="en-US" dirty="0" err="1"/>
              <a:t>utl_smtp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database link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dbms_epg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dbms_scheduler</a:t>
            </a:r>
            <a:r>
              <a:rPr lang="en-US" dirty="0"/>
              <a:t>, </a:t>
            </a:r>
            <a:r>
              <a:rPr lang="en-US" dirty="0" err="1"/>
              <a:t>dbms_job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procedure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table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stored Java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DIRECTORY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LONG and LONG RAW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182-1EC3-4CF0-AB75-16BD53D6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2CA82C1-6DC4-470E-AC2D-E1AFF0AA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238" y="810001"/>
            <a:ext cx="3255524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7512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CC2C-FC93-4C3C-BC1C-3FE6268A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9747275"/>
                  </p:ext>
                </p:extLst>
              </p:nvPr>
            </p:nvGraphicFramePr>
            <p:xfrm rot="10800000">
              <a:off x="-1383030" y="1135380"/>
              <a:ext cx="11910060" cy="41443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1910060" cy="4144320"/>
                    </a:xfrm>
                    <a:prstGeom prst="rect">
                      <a:avLst/>
                    </a:prstGeom>
                    <a:solidFill>
                      <a:schemeClr val="bg1">
                        <a:alpha val="59000"/>
                      </a:schemeClr>
                    </a:solidFill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206" ay="-49862" az="156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25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383030" y="1135380"/>
                <a:ext cx="11910060" cy="4144320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3CCAC-AE7B-4202-B702-6C3FD3A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881F-9545-49FF-AB27-B55450C67481}"/>
              </a:ext>
            </a:extLst>
          </p:cNvPr>
          <p:cNvSpPr/>
          <p:nvPr/>
        </p:nvSpPr>
        <p:spPr>
          <a:xfrm>
            <a:off x="1120140" y="314787"/>
            <a:ext cx="1340574" cy="674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AA7A6-B46C-4472-AE60-B542F1EDE453}"/>
              </a:ext>
            </a:extLst>
          </p:cNvPr>
          <p:cNvSpPr/>
          <p:nvPr/>
        </p:nvSpPr>
        <p:spPr>
          <a:xfrm>
            <a:off x="7231926" y="310445"/>
            <a:ext cx="1340574" cy="674902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3EE3C-8B8A-49F8-A5DE-6A6072AD5935}"/>
              </a:ext>
            </a:extLst>
          </p:cNvPr>
          <p:cNvSpPr/>
          <p:nvPr/>
        </p:nvSpPr>
        <p:spPr>
          <a:xfrm>
            <a:off x="5762143" y="310445"/>
            <a:ext cx="1340574" cy="674902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6A717-E6EA-4930-A2F6-F568A93059F7}"/>
              </a:ext>
            </a:extLst>
          </p:cNvPr>
          <p:cNvSpPr/>
          <p:nvPr/>
        </p:nvSpPr>
        <p:spPr>
          <a:xfrm>
            <a:off x="2639425" y="304760"/>
            <a:ext cx="1340574" cy="67490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7DC85A-BA94-48EC-8E25-98FAC8DF112E}"/>
              </a:ext>
            </a:extLst>
          </p:cNvPr>
          <p:cNvSpPr/>
          <p:nvPr/>
        </p:nvSpPr>
        <p:spPr>
          <a:xfrm rot="19665355">
            <a:off x="3056502" y="1676298"/>
            <a:ext cx="673746" cy="1272970"/>
          </a:xfrm>
          <a:prstGeom prst="ellipse">
            <a:avLst/>
          </a:prstGeom>
          <a:solidFill>
            <a:srgbClr val="00A0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24689-8705-4C35-9F36-C4280A19E28A}"/>
              </a:ext>
            </a:extLst>
          </p:cNvPr>
          <p:cNvSpPr/>
          <p:nvPr/>
        </p:nvSpPr>
        <p:spPr>
          <a:xfrm rot="21347753">
            <a:off x="3850023" y="1625030"/>
            <a:ext cx="673746" cy="1272970"/>
          </a:xfrm>
          <a:prstGeom prst="ellipse">
            <a:avLst/>
          </a:prstGeom>
          <a:solidFill>
            <a:srgbClr val="FFD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83C498-F077-4506-BA4E-8E54339064AD}"/>
              </a:ext>
            </a:extLst>
          </p:cNvPr>
          <p:cNvSpPr/>
          <p:nvPr/>
        </p:nvSpPr>
        <p:spPr>
          <a:xfrm rot="590007" flipH="1">
            <a:off x="4587771" y="1625030"/>
            <a:ext cx="673746" cy="1272970"/>
          </a:xfrm>
          <a:prstGeom prst="ellipse">
            <a:avLst/>
          </a:prstGeom>
          <a:solidFill>
            <a:srgbClr val="0069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DC8F9E-9603-4508-8E9A-762168375F70}"/>
              </a:ext>
            </a:extLst>
          </p:cNvPr>
          <p:cNvSpPr/>
          <p:nvPr/>
        </p:nvSpPr>
        <p:spPr>
          <a:xfrm rot="1425660" flipH="1">
            <a:off x="5349069" y="1687646"/>
            <a:ext cx="673746" cy="1272970"/>
          </a:xfrm>
          <a:prstGeom prst="ellipse">
            <a:avLst/>
          </a:prstGeom>
          <a:solidFill>
            <a:srgbClr val="DC3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411544"/>
                  </p:ext>
                </p:extLst>
              </p:nvPr>
            </p:nvGraphicFramePr>
            <p:xfrm rot="5400000">
              <a:off x="3748473" y="3293492"/>
              <a:ext cx="1672581" cy="881252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72581" cy="881252"/>
                    </a:xfrm>
                    <a:prstGeom prst="rect">
                      <a:avLst/>
                    </a:prstGeom>
                  </am3d:spPr>
                  <am3d:camera>
                    <am3d:pos x="0" y="0" z="70713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8416" d="1000000"/>
                    <am3d:preTrans dx="0" dy="-9181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59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748473" y="3293492"/>
                <a:ext cx="1672581" cy="8812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771C164-48D4-4157-A027-201A2A9D7EB5}"/>
              </a:ext>
            </a:extLst>
          </p:cNvPr>
          <p:cNvSpPr/>
          <p:nvPr/>
        </p:nvSpPr>
        <p:spPr>
          <a:xfrm rot="19391522">
            <a:off x="3795695" y="2693420"/>
            <a:ext cx="236425" cy="76656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2C8C6F6-C13F-452A-BA2B-C49FDE9DDA22}"/>
              </a:ext>
            </a:extLst>
          </p:cNvPr>
          <p:cNvSpPr/>
          <p:nvPr/>
        </p:nvSpPr>
        <p:spPr>
          <a:xfrm rot="1958765">
            <a:off x="5137762" y="2754118"/>
            <a:ext cx="236425" cy="766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0712ABA-C399-4941-95B0-27449951849B}"/>
              </a:ext>
            </a:extLst>
          </p:cNvPr>
          <p:cNvSpPr/>
          <p:nvPr/>
        </p:nvSpPr>
        <p:spPr>
          <a:xfrm rot="1341089">
            <a:off x="4652509" y="2709335"/>
            <a:ext cx="223456" cy="44849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CBC747E-3A88-4B3E-8260-C495CC975322}"/>
              </a:ext>
            </a:extLst>
          </p:cNvPr>
          <p:cNvSpPr/>
          <p:nvPr/>
        </p:nvSpPr>
        <p:spPr>
          <a:xfrm rot="20116255">
            <a:off x="4241683" y="2715501"/>
            <a:ext cx="223456" cy="4484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5697AEE-AB13-4D5D-BBB4-238BB858FF58}"/>
              </a:ext>
            </a:extLst>
          </p:cNvPr>
          <p:cNvSpPr/>
          <p:nvPr/>
        </p:nvSpPr>
        <p:spPr>
          <a:xfrm>
            <a:off x="5099224" y="3512159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90DF3FE-777D-41C4-BB21-1828B3F024AE}"/>
              </a:ext>
            </a:extLst>
          </p:cNvPr>
          <p:cNvSpPr/>
          <p:nvPr/>
        </p:nvSpPr>
        <p:spPr>
          <a:xfrm flipH="1">
            <a:off x="2504215" y="3504538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19359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895A7A-6301-4DFB-840E-F8713F3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D16BA3-4C6B-42EB-8598-A64736F4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F7510-ECB2-40E1-8E61-91F19473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3E382FCB-E9B0-4536-B6F3-F550D3B4A48D}"/>
              </a:ext>
            </a:extLst>
          </p:cNvPr>
          <p:cNvSpPr txBox="1">
            <a:spLocks/>
          </p:cNvSpPr>
          <p:nvPr/>
        </p:nvSpPr>
        <p:spPr>
          <a:xfrm>
            <a:off x="276644" y="4924643"/>
            <a:ext cx="286558" cy="10926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defPPr>
              <a:defRPr lang="nl-NL"/>
            </a:defPPr>
            <a:lvl1pPr marL="0" algn="ctr" defTabSz="457200" rtl="0" eaLnBrk="1" latinLnBrk="0" hangingPunct="1">
              <a:defRPr sz="1000" b="1" kern="1200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4E342-D78E-4FAD-AAF7-6765EC81525C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ADE6"/>
                </a:solidFill>
                <a:effectLst/>
                <a:uLnTx/>
                <a:uFillTx/>
                <a:latin typeface="Hamburg Serial Heavy" panose="02000000000000000000" pitchFamily="2" charset="0"/>
                <a:cs typeface="Arial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ADE6"/>
              </a:solidFill>
              <a:effectLst/>
              <a:uLnTx/>
              <a:uFillTx/>
              <a:latin typeface="Hamburg Serial Heavy" panose="02000000000000000000" pitchFamily="2" charset="0"/>
              <a:cs typeface="Arial" charset="0"/>
            </a:endParaRPr>
          </a:p>
        </p:txBody>
      </p:sp>
      <p:sp>
        <p:nvSpPr>
          <p:cNvPr id="50" name="Stroomdiagram: Beslissing 6">
            <a:extLst>
              <a:ext uri="{FF2B5EF4-FFF2-40B4-BE49-F238E27FC236}">
                <a16:creationId xmlns:a16="http://schemas.microsoft.com/office/drawing/2014/main" id="{1A058F73-9360-4642-B631-752AE4B31B5B}"/>
              </a:ext>
            </a:extLst>
          </p:cNvPr>
          <p:cNvSpPr/>
          <p:nvPr/>
        </p:nvSpPr>
        <p:spPr>
          <a:xfrm>
            <a:off x="3403827" y="1564468"/>
            <a:ext cx="831243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version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==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19c ? 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1" name="Stroomdiagram: Beslissing 9">
            <a:extLst>
              <a:ext uri="{FF2B5EF4-FFF2-40B4-BE49-F238E27FC236}">
                <a16:creationId xmlns:a16="http://schemas.microsoft.com/office/drawing/2014/main" id="{C5345BC0-0FAC-4F34-B813-72C50BE37F48}"/>
              </a:ext>
            </a:extLst>
          </p:cNvPr>
          <p:cNvSpPr/>
          <p:nvPr/>
        </p:nvSpPr>
        <p:spPr>
          <a:xfrm>
            <a:off x="3382172" y="2584562"/>
            <a:ext cx="871642" cy="715078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is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possible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?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2" name="Rechthoek 14">
            <a:extLst>
              <a:ext uri="{FF2B5EF4-FFF2-40B4-BE49-F238E27FC236}">
                <a16:creationId xmlns:a16="http://schemas.microsoft.com/office/drawing/2014/main" id="{36B5D96E-5899-4593-9AB2-4C52F0CA5CA2}"/>
              </a:ext>
            </a:extLst>
          </p:cNvPr>
          <p:cNvSpPr/>
          <p:nvPr/>
        </p:nvSpPr>
        <p:spPr>
          <a:xfrm>
            <a:off x="4440198" y="2647437"/>
            <a:ext cx="440631" cy="576976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grade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3" name="Rechte verbindingslijn met pijl 20">
            <a:extLst>
              <a:ext uri="{FF2B5EF4-FFF2-40B4-BE49-F238E27FC236}">
                <a16:creationId xmlns:a16="http://schemas.microsoft.com/office/drawing/2014/main" id="{26575C9D-E4F0-42DD-9A55-FE296E9A33BB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3817992" y="2408881"/>
            <a:ext cx="1456" cy="1756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4" name="Rechte verbindingslijn met pijl 23">
            <a:extLst>
              <a:ext uri="{FF2B5EF4-FFF2-40B4-BE49-F238E27FC236}">
                <a16:creationId xmlns:a16="http://schemas.microsoft.com/office/drawing/2014/main" id="{0533B6F4-22B6-412D-8361-7BA19BF47650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253814" y="2935925"/>
            <a:ext cx="186384" cy="6176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5" name="Rechte verbindingslijn met pijl 25">
            <a:extLst>
              <a:ext uri="{FF2B5EF4-FFF2-40B4-BE49-F238E27FC236}">
                <a16:creationId xmlns:a16="http://schemas.microsoft.com/office/drawing/2014/main" id="{43E90577-8C6B-45DF-AB50-DDB6D8ED5902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>
            <a:off x="4235070" y="1986675"/>
            <a:ext cx="502475" cy="15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56" name="Stroomdiagram: Beslissing 127">
            <a:extLst>
              <a:ext uri="{FF2B5EF4-FFF2-40B4-BE49-F238E27FC236}">
                <a16:creationId xmlns:a16="http://schemas.microsoft.com/office/drawing/2014/main" id="{FE4EC0E5-0C0F-4D9A-9930-902036406066}"/>
              </a:ext>
            </a:extLst>
          </p:cNvPr>
          <p:cNvSpPr/>
          <p:nvPr/>
        </p:nvSpPr>
        <p:spPr>
          <a:xfrm>
            <a:off x="6366003" y="1566050"/>
            <a:ext cx="842607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7" name="Rechte verbindingslijn met pijl 130">
            <a:extLst>
              <a:ext uri="{FF2B5EF4-FFF2-40B4-BE49-F238E27FC236}">
                <a16:creationId xmlns:a16="http://schemas.microsoft.com/office/drawing/2014/main" id="{2A1DC497-E97E-4DA8-90A7-E3E82CEB6849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7208611" y="1988256"/>
            <a:ext cx="670106" cy="7315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8" name="Verbindingslijn: gebogen 146">
            <a:extLst>
              <a:ext uri="{FF2B5EF4-FFF2-40B4-BE49-F238E27FC236}">
                <a16:creationId xmlns:a16="http://schemas.microsoft.com/office/drawing/2014/main" id="{BBFB4F26-A2D4-4B0E-8B0B-F11E45570CF6}"/>
              </a:ext>
            </a:extLst>
          </p:cNvPr>
          <p:cNvCxnSpPr>
            <a:cxnSpLocks/>
            <a:stCxn id="51" idx="2"/>
            <a:endCxn id="76" idx="1"/>
          </p:cNvCxnSpPr>
          <p:nvPr/>
        </p:nvCxnSpPr>
        <p:spPr>
          <a:xfrm rot="16200000" flipH="1">
            <a:off x="5140125" y="1977507"/>
            <a:ext cx="1387014" cy="4031279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9" name="Verbindingslijn: gebogen 148">
            <a:extLst>
              <a:ext uri="{FF2B5EF4-FFF2-40B4-BE49-F238E27FC236}">
                <a16:creationId xmlns:a16="http://schemas.microsoft.com/office/drawing/2014/main" id="{E2EE691A-B150-4FF0-B48E-8717397A20F1}"/>
              </a:ext>
            </a:extLst>
          </p:cNvPr>
          <p:cNvCxnSpPr>
            <a:cxnSpLocks/>
            <a:stCxn id="52" idx="0"/>
            <a:endCxn id="70" idx="1"/>
          </p:cNvCxnSpPr>
          <p:nvPr/>
        </p:nvCxnSpPr>
        <p:spPr>
          <a:xfrm rot="5400000" flipH="1" flipV="1">
            <a:off x="4369439" y="2279332"/>
            <a:ext cx="659180" cy="77031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0" name="Kader 185">
            <a:extLst>
              <a:ext uri="{FF2B5EF4-FFF2-40B4-BE49-F238E27FC236}">
                <a16:creationId xmlns:a16="http://schemas.microsoft.com/office/drawing/2014/main" id="{359E793A-B4DD-49B6-A84C-BA2D4CABB00C}"/>
              </a:ext>
            </a:extLst>
          </p:cNvPr>
          <p:cNvSpPr/>
          <p:nvPr/>
        </p:nvSpPr>
        <p:spPr>
          <a:xfrm>
            <a:off x="7862401" y="3316963"/>
            <a:ext cx="951681" cy="539235"/>
          </a:xfrm>
          <a:prstGeom prst="frame">
            <a:avLst/>
          </a:prstGeom>
          <a:solidFill>
            <a:srgbClr val="00ADE6"/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19c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1" name="Kader 193">
            <a:extLst>
              <a:ext uri="{FF2B5EF4-FFF2-40B4-BE49-F238E27FC236}">
                <a16:creationId xmlns:a16="http://schemas.microsoft.com/office/drawing/2014/main" id="{2304259D-DE20-4FD9-A823-08D7B090E7D9}"/>
              </a:ext>
            </a:extLst>
          </p:cNvPr>
          <p:cNvSpPr/>
          <p:nvPr/>
        </p:nvSpPr>
        <p:spPr>
          <a:xfrm>
            <a:off x="7878717" y="1697349"/>
            <a:ext cx="933955" cy="596445"/>
          </a:xfrm>
          <a:prstGeom prst="frame">
            <a:avLst/>
          </a:prstGeom>
          <a:solidFill>
            <a:srgbClr val="C7F1FF"/>
          </a:solidFill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2" name="Kader 41">
            <a:extLst>
              <a:ext uri="{FF2B5EF4-FFF2-40B4-BE49-F238E27FC236}">
                <a16:creationId xmlns:a16="http://schemas.microsoft.com/office/drawing/2014/main" id="{73FA8D35-9E62-428C-99D0-449129057B1B}"/>
              </a:ext>
            </a:extLst>
          </p:cNvPr>
          <p:cNvSpPr/>
          <p:nvPr/>
        </p:nvSpPr>
        <p:spPr>
          <a:xfrm>
            <a:off x="7868777" y="705386"/>
            <a:ext cx="951681" cy="603040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Prem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3" name="Stroomdiagram: Beslissing 93">
            <a:extLst>
              <a:ext uri="{FF2B5EF4-FFF2-40B4-BE49-F238E27FC236}">
                <a16:creationId xmlns:a16="http://schemas.microsoft.com/office/drawing/2014/main" id="{298C3E7A-1F69-49CC-8571-3367751724EE}"/>
              </a:ext>
            </a:extLst>
          </p:cNvPr>
          <p:cNvSpPr/>
          <p:nvPr/>
        </p:nvSpPr>
        <p:spPr>
          <a:xfrm>
            <a:off x="120520" y="188084"/>
            <a:ext cx="1219150" cy="618884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4" name="Verbindingslijn: gebogen 377">
            <a:extLst>
              <a:ext uri="{FF2B5EF4-FFF2-40B4-BE49-F238E27FC236}">
                <a16:creationId xmlns:a16="http://schemas.microsoft.com/office/drawing/2014/main" id="{D8403F74-0B7A-4913-B3D6-F012E44D8B1F}"/>
              </a:ext>
            </a:extLst>
          </p:cNvPr>
          <p:cNvCxnSpPr>
            <a:cxnSpLocks/>
            <a:stCxn id="56" idx="2"/>
            <a:endCxn id="60" idx="1"/>
          </p:cNvCxnSpPr>
          <p:nvPr/>
        </p:nvCxnSpPr>
        <p:spPr>
          <a:xfrm rot="16200000" flipH="1">
            <a:off x="6736795" y="2460975"/>
            <a:ext cx="1176118" cy="1075093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5" name="Kader 41">
            <a:extLst>
              <a:ext uri="{FF2B5EF4-FFF2-40B4-BE49-F238E27FC236}">
                <a16:creationId xmlns:a16="http://schemas.microsoft.com/office/drawing/2014/main" id="{93395408-817B-4A97-B2E7-553FB9B7AA7F}"/>
              </a:ext>
            </a:extLst>
          </p:cNvPr>
          <p:cNvSpPr/>
          <p:nvPr/>
        </p:nvSpPr>
        <p:spPr>
          <a:xfrm>
            <a:off x="7878717" y="173119"/>
            <a:ext cx="922236" cy="351258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SaaS</a:t>
            </a:r>
            <a:endParaRPr kumimoji="0" lang="en-NL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2A2DDD0-FAA6-4AE4-82B0-A866BA452BBA}"/>
              </a:ext>
            </a:extLst>
          </p:cNvPr>
          <p:cNvCxnSpPr>
            <a:cxnSpLocks/>
          </p:cNvCxnSpPr>
          <p:nvPr/>
        </p:nvCxnSpPr>
        <p:spPr>
          <a:xfrm flipV="1">
            <a:off x="1340540" y="331427"/>
            <a:ext cx="6538177" cy="165639"/>
          </a:xfrm>
          <a:prstGeom prst="bentConnector3">
            <a:avLst>
              <a:gd name="adj1" fmla="val 45927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3C3E07-5243-4826-9CF2-BAEDC4AC910F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339670" y="882967"/>
            <a:ext cx="6529107" cy="539874"/>
          </a:xfrm>
          <a:prstGeom prst="bentConnector3">
            <a:avLst>
              <a:gd name="adj1" fmla="val 23569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8" name="Rechthoek 14">
            <a:extLst>
              <a:ext uri="{FF2B5EF4-FFF2-40B4-BE49-F238E27FC236}">
                <a16:creationId xmlns:a16="http://schemas.microsoft.com/office/drawing/2014/main" id="{F71977B7-8AEE-4D98-A6D3-D0B083776DB1}"/>
              </a:ext>
            </a:extLst>
          </p:cNvPr>
          <p:cNvSpPr/>
          <p:nvPr/>
        </p:nvSpPr>
        <p:spPr>
          <a:xfrm>
            <a:off x="7098382" y="2434633"/>
            <a:ext cx="458098" cy="384641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Modify</a:t>
            </a:r>
            <a:r>
              <a:rPr kumimoji="0" lang="nl-NL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&amp; App Logic</a:t>
            </a:r>
            <a:endParaRPr kumimoji="0" lang="en-NL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D217460-B0B0-4696-A05A-C9FFC182E6D7}"/>
              </a:ext>
            </a:extLst>
          </p:cNvPr>
          <p:cNvSpPr/>
          <p:nvPr/>
        </p:nvSpPr>
        <p:spPr>
          <a:xfrm>
            <a:off x="6813592" y="2419411"/>
            <a:ext cx="293682" cy="295173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0" name="Stroomdiagram: Beslissing 127">
            <a:extLst>
              <a:ext uri="{FF2B5EF4-FFF2-40B4-BE49-F238E27FC236}">
                <a16:creationId xmlns:a16="http://schemas.microsoft.com/office/drawing/2014/main" id="{76915B00-68BA-4A87-AF6E-7273CD48A5BE}"/>
              </a:ext>
            </a:extLst>
          </p:cNvPr>
          <p:cNvSpPr/>
          <p:nvPr/>
        </p:nvSpPr>
        <p:spPr>
          <a:xfrm>
            <a:off x="4737545" y="1566050"/>
            <a:ext cx="898411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45BD29-D8DC-4BBE-8DAE-89E2A7901EE2}"/>
              </a:ext>
            </a:extLst>
          </p:cNvPr>
          <p:cNvSpPr txBox="1"/>
          <p:nvPr/>
        </p:nvSpPr>
        <p:spPr>
          <a:xfrm>
            <a:off x="6454446" y="1705395"/>
            <a:ext cx="665722" cy="69285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Satsfies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700" dirty="0">
                <a:solidFill>
                  <a:srgbClr val="000000"/>
                </a:solidFill>
                <a:latin typeface="Hamburg Serial"/>
              </a:rPr>
            </a:b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conditions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for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nomous</a:t>
            </a:r>
            <a:endParaRPr lang="nl-NL" sz="700" dirty="0">
              <a:solidFill>
                <a:srgbClr val="000000"/>
              </a:solidFill>
              <a:latin typeface="Hamburg Serial"/>
            </a:endParaRPr>
          </a:p>
          <a:p>
            <a:pPr marL="144000" indent="-180000" algn="ctr" defTabSz="457200">
              <a:lnSpc>
                <a:spcPct val="120000"/>
              </a:lnSpc>
            </a:pPr>
            <a:endParaRPr lang="en-US" sz="700" dirty="0">
              <a:solidFill>
                <a:srgbClr val="000000"/>
              </a:solidFill>
              <a:latin typeface="Hamburg Serial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9DE7693-9038-417B-A342-D29E08D75E78}"/>
              </a:ext>
            </a:extLst>
          </p:cNvPr>
          <p:cNvCxnSpPr>
            <a:cxnSpLocks/>
            <a:stCxn id="70" idx="2"/>
            <a:endCxn id="60" idx="1"/>
          </p:cNvCxnSpPr>
          <p:nvPr/>
        </p:nvCxnSpPr>
        <p:spPr>
          <a:xfrm rot="16200000" flipH="1">
            <a:off x="5936516" y="1660697"/>
            <a:ext cx="1176118" cy="2675650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4431DF-AF17-4794-86B8-32779C275398}"/>
              </a:ext>
            </a:extLst>
          </p:cNvPr>
          <p:cNvSpPr/>
          <p:nvPr/>
        </p:nvSpPr>
        <p:spPr>
          <a:xfrm>
            <a:off x="7200183" y="1986675"/>
            <a:ext cx="590091" cy="700923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E84699-9106-48A6-8C4B-B933281957BC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5635956" y="1988256"/>
            <a:ext cx="730048" cy="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549C65-4D52-4EF8-B465-1E8FAF955522}"/>
              </a:ext>
            </a:extLst>
          </p:cNvPr>
          <p:cNvSpPr txBox="1"/>
          <p:nvPr/>
        </p:nvSpPr>
        <p:spPr>
          <a:xfrm>
            <a:off x="4848518" y="1713231"/>
            <a:ext cx="69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nl-NL" sz="8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nomous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provides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800" dirty="0">
                <a:solidFill>
                  <a:srgbClr val="000000"/>
                </a:solidFill>
                <a:latin typeface="Hamburg Serial"/>
              </a:rPr>
            </a:br>
            <a:r>
              <a:rPr lang="nl-NL" sz="800" dirty="0">
                <a:solidFill>
                  <a:srgbClr val="000000"/>
                </a:solidFill>
                <a:latin typeface="Hamburg Serial"/>
              </a:rPr>
              <a:t>bonus </a:t>
            </a:r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value</a:t>
            </a:r>
            <a:endParaRPr lang="nl-NL" sz="800" dirty="0">
              <a:solidFill>
                <a:srgbClr val="000000"/>
              </a:solidFill>
              <a:latin typeface="Hamburg Serial"/>
            </a:endParaRPr>
          </a:p>
        </p:txBody>
      </p:sp>
      <p:sp>
        <p:nvSpPr>
          <p:cNvPr id="76" name="Kader 185">
            <a:extLst>
              <a:ext uri="{FF2B5EF4-FFF2-40B4-BE49-F238E27FC236}">
                <a16:creationId xmlns:a16="http://schemas.microsoft.com/office/drawing/2014/main" id="{FAA569EA-DE43-462C-8B07-96D5CF0400ED}"/>
              </a:ext>
            </a:extLst>
          </p:cNvPr>
          <p:cNvSpPr/>
          <p:nvPr/>
        </p:nvSpPr>
        <p:spPr>
          <a:xfrm>
            <a:off x="7849272" y="4417036"/>
            <a:ext cx="951681" cy="539235"/>
          </a:xfrm>
          <a:prstGeom prst="frame">
            <a:avLst/>
          </a:prstGeom>
          <a:solidFill>
            <a:srgbClr val="00ADE6">
              <a:lumMod val="40000"/>
              <a:lumOff val="6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&lt; 19c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7" name="Rechthoek 14">
            <a:extLst>
              <a:ext uri="{FF2B5EF4-FFF2-40B4-BE49-F238E27FC236}">
                <a16:creationId xmlns:a16="http://schemas.microsoft.com/office/drawing/2014/main" id="{E94E3C4B-6645-44A5-814D-8A14B42E3CCC}"/>
              </a:ext>
            </a:extLst>
          </p:cNvPr>
          <p:cNvSpPr/>
          <p:nvPr/>
        </p:nvSpPr>
        <p:spPr>
          <a:xfrm>
            <a:off x="7622435" y="4006335"/>
            <a:ext cx="574167" cy="226909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FE8E42E-102C-4394-B326-50A7E74F6103}"/>
              </a:ext>
            </a:extLst>
          </p:cNvPr>
          <p:cNvCxnSpPr>
            <a:cxnSpLocks/>
            <a:endCxn id="77" idx="2"/>
          </p:cNvCxnSpPr>
          <p:nvPr/>
        </p:nvCxnSpPr>
        <p:spPr>
          <a:xfrm rot="16200000" flipV="1">
            <a:off x="7832380" y="4310383"/>
            <a:ext cx="183792" cy="29514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A254600-4DBB-4EC5-A526-027232DD4431}"/>
              </a:ext>
            </a:extLst>
          </p:cNvPr>
          <p:cNvCxnSpPr>
            <a:cxnSpLocks/>
            <a:stCxn id="77" idx="0"/>
          </p:cNvCxnSpPr>
          <p:nvPr/>
        </p:nvCxnSpPr>
        <p:spPr>
          <a:xfrm rot="5400000" flipH="1" flipV="1">
            <a:off x="7855772" y="3909946"/>
            <a:ext cx="150137" cy="42643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0" name="Stroomdiagram: Beslissing 93">
            <a:extLst>
              <a:ext uri="{FF2B5EF4-FFF2-40B4-BE49-F238E27FC236}">
                <a16:creationId xmlns:a16="http://schemas.microsoft.com/office/drawing/2014/main" id="{4F2071EB-7AA0-4331-A623-2E88E9E10549}"/>
              </a:ext>
            </a:extLst>
          </p:cNvPr>
          <p:cNvSpPr/>
          <p:nvPr/>
        </p:nvSpPr>
        <p:spPr>
          <a:xfrm>
            <a:off x="120521" y="1029328"/>
            <a:ext cx="1219150" cy="787026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F31D17F-1AAE-4EBF-AF56-57741DD7FB25}"/>
              </a:ext>
            </a:extLst>
          </p:cNvPr>
          <p:cNvCxnSpPr>
            <a:stCxn id="80" idx="2"/>
            <a:endCxn id="50" idx="1"/>
          </p:cNvCxnSpPr>
          <p:nvPr/>
        </p:nvCxnSpPr>
        <p:spPr>
          <a:xfrm rot="16200000" flipH="1">
            <a:off x="1981800" y="564648"/>
            <a:ext cx="170321" cy="2673732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96FAB8-13AF-466F-A003-E6EC8DA9FB94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>
            <a:off x="730095" y="806967"/>
            <a:ext cx="1" cy="22236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D9DF36FF-8149-43C5-822F-627929B4A736}"/>
              </a:ext>
            </a:extLst>
          </p:cNvPr>
          <p:cNvSpPr/>
          <p:nvPr/>
        </p:nvSpPr>
        <p:spPr>
          <a:xfrm>
            <a:off x="6216445" y="297913"/>
            <a:ext cx="1516586" cy="642282"/>
          </a:xfrm>
          <a:prstGeom prst="wedgeRoundRectCallout">
            <a:avLst>
              <a:gd name="adj1" fmla="val 68096"/>
              <a:gd name="adj2" fmla="val 75888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Optionally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/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preferably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)–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roadmap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A1C81C46-9203-4A9B-835F-4488C8F06877}"/>
              </a:ext>
            </a:extLst>
          </p:cNvPr>
          <p:cNvSpPr/>
          <p:nvPr/>
        </p:nvSpPr>
        <p:spPr>
          <a:xfrm>
            <a:off x="1826542" y="2380188"/>
            <a:ext cx="1195260" cy="749590"/>
          </a:xfrm>
          <a:prstGeom prst="wedgeRoundRectCallout">
            <a:avLst>
              <a:gd name="adj1" fmla="val 93931"/>
              <a:gd name="adj2" fmla="val 269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Looking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at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technical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business (budget, planning)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7F9F22E9-12F8-4707-90E8-4B5EE9986915}"/>
              </a:ext>
            </a:extLst>
          </p:cNvPr>
          <p:cNvSpPr/>
          <p:nvPr/>
        </p:nvSpPr>
        <p:spPr>
          <a:xfrm>
            <a:off x="7403446" y="2776875"/>
            <a:ext cx="1409226" cy="449318"/>
          </a:xfrm>
          <a:prstGeom prst="wedgeRoundRectCallout">
            <a:avLst>
              <a:gd name="adj1" fmla="val 11431"/>
              <a:gd name="adj2" fmla="val 114923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457200"/>
            <a:r>
              <a:rPr lang="en-US" sz="900" kern="0" dirty="0">
                <a:solidFill>
                  <a:srgbClr val="FFFFFF"/>
                </a:solidFill>
                <a:latin typeface="Hamburg Serial"/>
              </a:rPr>
              <a:t>Consolidation of multiple databases; Split up of database into multiple 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05033B92-CE40-4209-9123-3FB29E31F37D}"/>
              </a:ext>
            </a:extLst>
          </p:cNvPr>
          <p:cNvSpPr/>
          <p:nvPr/>
        </p:nvSpPr>
        <p:spPr>
          <a:xfrm>
            <a:off x="7416639" y="2792161"/>
            <a:ext cx="1409226" cy="449318"/>
          </a:xfrm>
          <a:prstGeom prst="wedgeRoundRectCallout">
            <a:avLst>
              <a:gd name="adj1" fmla="val 31611"/>
              <a:gd name="adj2" fmla="val -1889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148B3F94-B969-407C-B27B-84ECCDFF93C7}"/>
              </a:ext>
            </a:extLst>
          </p:cNvPr>
          <p:cNvSpPr/>
          <p:nvPr/>
        </p:nvSpPr>
        <p:spPr>
          <a:xfrm>
            <a:off x="3746007" y="806968"/>
            <a:ext cx="2381214" cy="682274"/>
          </a:xfrm>
          <a:prstGeom prst="wedgeRoundRectCallout">
            <a:avLst>
              <a:gd name="adj1" fmla="val 11815"/>
              <a:gd name="adj2" fmla="val 99290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353D9E75-6A93-4BF1-AE0A-6DC53FC1631D}"/>
              </a:ext>
            </a:extLst>
          </p:cNvPr>
          <p:cNvSpPr/>
          <p:nvPr/>
        </p:nvSpPr>
        <p:spPr>
          <a:xfrm>
            <a:off x="4358640" y="3635059"/>
            <a:ext cx="1768581" cy="447073"/>
          </a:xfrm>
          <a:prstGeom prst="wedgeRoundRectCallout">
            <a:avLst>
              <a:gd name="adj1" fmla="val -28046"/>
              <a:gd name="adj2" fmla="val -1541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02322BF4-D4BF-48BF-B55B-4279421CC4AE}"/>
              </a:ext>
            </a:extLst>
          </p:cNvPr>
          <p:cNvSpPr/>
          <p:nvPr/>
        </p:nvSpPr>
        <p:spPr>
          <a:xfrm>
            <a:off x="5964805" y="3762331"/>
            <a:ext cx="1468958" cy="546995"/>
          </a:xfrm>
          <a:prstGeom prst="wedgeRoundRectCallout">
            <a:avLst>
              <a:gd name="adj1" fmla="val 64662"/>
              <a:gd name="adj2" fmla="val 766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 single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PDB)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2B2CC3-9FBD-42F2-9725-6CBAE7EE441F}"/>
              </a:ext>
            </a:extLst>
          </p:cNvPr>
          <p:cNvSpPr txBox="1"/>
          <p:nvPr/>
        </p:nvSpPr>
        <p:spPr>
          <a:xfrm>
            <a:off x="382315" y="366441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F67BAF-8D44-4BD8-8689-5942D57851E7}"/>
              </a:ext>
            </a:extLst>
          </p:cNvPr>
          <p:cNvSpPr txBox="1"/>
          <p:nvPr/>
        </p:nvSpPr>
        <p:spPr>
          <a:xfrm>
            <a:off x="391818" y="1308426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/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1DE6D31B-2A96-43F6-B0A8-29A84544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34" y="3654497"/>
            <a:ext cx="436542" cy="248278"/>
          </a:xfrm>
          <a:prstGeom prst="rect">
            <a:avLst/>
          </a:prstGeom>
        </p:spPr>
      </p:pic>
      <p:pic>
        <p:nvPicPr>
          <p:cNvPr id="103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13443060-AE3C-48A9-80E6-3655FC11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 descr="Database with solid fill">
            <a:extLst>
              <a:ext uri="{FF2B5EF4-FFF2-40B4-BE49-F238E27FC236}">
                <a16:creationId xmlns:a16="http://schemas.microsoft.com/office/drawing/2014/main" id="{9C0327E6-94C1-4566-A9DF-8E900E2F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764" y="1089228"/>
            <a:ext cx="436542" cy="248278"/>
          </a:xfrm>
          <a:prstGeom prst="rect">
            <a:avLst/>
          </a:prstGeom>
        </p:spPr>
      </p:pic>
      <p:pic>
        <p:nvPicPr>
          <p:cNvPr id="107" name="Graphic 106" descr="Database with solid fill">
            <a:extLst>
              <a:ext uri="{FF2B5EF4-FFF2-40B4-BE49-F238E27FC236}">
                <a16:creationId xmlns:a16="http://schemas.microsoft.com/office/drawing/2014/main" id="{E4F17E0B-AAE8-413F-BAE8-E74751A5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682" y="4723946"/>
            <a:ext cx="436542" cy="248278"/>
          </a:xfrm>
          <a:prstGeom prst="rect">
            <a:avLst/>
          </a:prstGeom>
        </p:spPr>
      </p:pic>
      <p:pic>
        <p:nvPicPr>
          <p:cNvPr id="6146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5F6AF9C1-0CD4-4BBD-9A71-1A9BB69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341170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D824985C-B33A-46EF-8981-3FFBBE03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872852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3715CB66-C6A7-48E3-9111-B3EB8161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133664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E901624C-9CD1-415A-A67F-9AE44D95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05" y="3971002"/>
            <a:ext cx="789458" cy="3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8E1932E0-194E-4BC8-AC91-1E9BB213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8" y="2358114"/>
            <a:ext cx="560780" cy="2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8" grpId="0" animBg="1"/>
      <p:bldP spid="69" grpId="0" animBg="1"/>
      <p:bldP spid="71" grpId="0"/>
      <p:bldP spid="73" grpId="0" animBg="1"/>
      <p:bldP spid="75" grpId="0"/>
      <p:bldP spid="86" grpId="0" animBg="1"/>
      <p:bldP spid="8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4A4E-D085-4C0F-A696-22F92E1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6R Oracle SOA Suite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F37343-692D-46BA-A2AD-7AF01F8D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303360" cy="3955499"/>
          </a:xfrm>
        </p:spPr>
        <p:txBody>
          <a:bodyPr anchor="t">
            <a:normAutofit/>
          </a:bodyPr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The Dutch company also runs a number of integration scenarios and publishes </a:t>
            </a:r>
            <a:r>
              <a:rPr lang="en-US" sz="1400" dirty="0" err="1"/>
              <a:t>WebServices</a:t>
            </a:r>
            <a:r>
              <a:rPr lang="en-US" sz="1400" dirty="0"/>
              <a:t> &amp; APIs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uses SOA Suite &amp; OSB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11g and 12.1.3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has done some work</a:t>
            </a:r>
            <a:br>
              <a:rPr lang="en-US" sz="1400" dirty="0"/>
            </a:br>
            <a:r>
              <a:rPr lang="en-US" sz="1400" dirty="0"/>
              <a:t>with Dell Boomi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What is the 6R verdict on</a:t>
            </a:r>
            <a:br>
              <a:rPr lang="en-US" sz="1400" dirty="0"/>
            </a:br>
            <a:r>
              <a:rPr lang="en-US" sz="1400" dirty="0"/>
              <a:t>its Oracle based integrations?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611BE-EF47-452C-803E-2D2242C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Timeline&#10;&#10;Description automatically generated">
            <a:extLst>
              <a:ext uri="{FF2B5EF4-FFF2-40B4-BE49-F238E27FC236}">
                <a16:creationId xmlns:a16="http://schemas.microsoft.com/office/drawing/2014/main" id="{E08BCE77-12ED-498E-9BC1-1E92966F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7297" y="1670764"/>
            <a:ext cx="5636703" cy="318473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8BF62290-82D3-42AE-AA22-8A6925B1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805" y="997999"/>
            <a:ext cx="644031" cy="368327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5534CEE-8D7B-47E8-BB1F-0C1BDA2411A7}"/>
              </a:ext>
            </a:extLst>
          </p:cNvPr>
          <p:cNvSpPr/>
          <p:nvPr/>
        </p:nvSpPr>
        <p:spPr>
          <a:xfrm>
            <a:off x="4103994" y="126001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A080EC28-81B2-4F48-8F96-162BD86CF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4155516" y="397467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17">
            <a:extLst>
              <a:ext uri="{FF2B5EF4-FFF2-40B4-BE49-F238E27FC236}">
                <a16:creationId xmlns:a16="http://schemas.microsoft.com/office/drawing/2014/main" id="{D22B0E1A-F1FA-46FD-8B43-DBF0F7F02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264" y="760803"/>
            <a:ext cx="714253" cy="2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SOA Suite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35832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6221" y="1021315"/>
            <a:ext cx="461894" cy="368327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83AB6C7C-787A-42E6-935D-CD43FA97DFEE}"/>
              </a:ext>
            </a:extLst>
          </p:cNvPr>
          <p:cNvSpPr/>
          <p:nvPr/>
        </p:nvSpPr>
        <p:spPr>
          <a:xfrm>
            <a:off x="7406246" y="155099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FC42E83-797A-411C-9E0C-A65AFC50A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7457768" y="426565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9419D52C-1370-43A1-AD2A-3255E31AA70C}"/>
              </a:ext>
            </a:extLst>
          </p:cNvPr>
          <p:cNvSpPr/>
          <p:nvPr/>
        </p:nvSpPr>
        <p:spPr>
          <a:xfrm>
            <a:off x="4343657" y="2338594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loud outline">
            <a:extLst>
              <a:ext uri="{FF2B5EF4-FFF2-40B4-BE49-F238E27FC236}">
                <a16:creationId xmlns:a16="http://schemas.microsoft.com/office/drawing/2014/main" id="{C22B3A8A-01FC-4A86-85C6-DB362682E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80154" y="1741177"/>
            <a:ext cx="396893" cy="396893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DA6D664-2798-42F4-8618-A13ED178234F}"/>
              </a:ext>
            </a:extLst>
          </p:cNvPr>
          <p:cNvSpPr/>
          <p:nvPr/>
        </p:nvSpPr>
        <p:spPr>
          <a:xfrm>
            <a:off x="4848819" y="2647579"/>
            <a:ext cx="1091487" cy="514122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9700F015-CECE-43F2-B9A0-A9BF4E8BBFE6}"/>
              </a:ext>
            </a:extLst>
          </p:cNvPr>
          <p:cNvSpPr/>
          <p:nvPr/>
        </p:nvSpPr>
        <p:spPr>
          <a:xfrm>
            <a:off x="1646801" y="2004333"/>
            <a:ext cx="318153" cy="209506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nagit_SNG817">
            <a:extLst>
              <a:ext uri="{FF2B5EF4-FFF2-40B4-BE49-F238E27FC236}">
                <a16:creationId xmlns:a16="http://schemas.microsoft.com/office/drawing/2014/main" id="{36332C81-4A4F-415D-A1DB-1F2D331807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516" y="789901"/>
            <a:ext cx="714253" cy="214152"/>
          </a:xfrm>
          <a:prstGeom prst="rect">
            <a:avLst/>
          </a:prstGeom>
        </p:spPr>
      </p:pic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7B2F2F8-2D9A-413F-A6AC-D7CA258FFE68}"/>
              </a:ext>
            </a:extLst>
          </p:cNvPr>
          <p:cNvSpPr/>
          <p:nvPr/>
        </p:nvSpPr>
        <p:spPr>
          <a:xfrm>
            <a:off x="663296" y="2367730"/>
            <a:ext cx="1091487" cy="514122"/>
          </a:xfrm>
          <a:prstGeom prst="wedgeRectCallout">
            <a:avLst>
              <a:gd name="adj1" fmla="val 43601"/>
              <a:gd name="adj2" fmla="val -85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installed in VM or bare metal or on AKS (just like On Prem)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6317D7EF-2219-4F44-B4FC-22DBD3639431}"/>
              </a:ext>
            </a:extLst>
          </p:cNvPr>
          <p:cNvSpPr/>
          <p:nvPr/>
        </p:nvSpPr>
        <p:spPr>
          <a:xfrm>
            <a:off x="6073242" y="2057052"/>
            <a:ext cx="1370743" cy="396887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pic>
        <p:nvPicPr>
          <p:cNvPr id="7172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8C04392B-2016-4149-A0AD-E37469D8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61" y="2158322"/>
            <a:ext cx="481434" cy="3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65B15105-271F-437C-9B36-C3120CE74912}"/>
              </a:ext>
            </a:extLst>
          </p:cNvPr>
          <p:cNvSpPr/>
          <p:nvPr/>
        </p:nvSpPr>
        <p:spPr>
          <a:xfrm>
            <a:off x="3900675" y="1966362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3332D63B-7DC8-49D3-A0BD-B6C8122653E7}"/>
              </a:ext>
            </a:extLst>
          </p:cNvPr>
          <p:cNvSpPr/>
          <p:nvPr/>
        </p:nvSpPr>
        <p:spPr>
          <a:xfrm>
            <a:off x="3546765" y="1380361"/>
            <a:ext cx="1370743" cy="396887"/>
          </a:xfrm>
          <a:prstGeom prst="wedgeRectCallout">
            <a:avLst>
              <a:gd name="adj1" fmla="val -13919"/>
              <a:gd name="adj2" fmla="val 1281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with Kubernetes Operator on OCI Kubernetes Engine</a:t>
            </a:r>
          </a:p>
        </p:txBody>
      </p:sp>
      <p:pic>
        <p:nvPicPr>
          <p:cNvPr id="58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FAED26BC-149D-4BAB-8D69-EBDD5642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29" y="4614804"/>
            <a:ext cx="385982" cy="2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318EDB98-3377-406E-A83C-B615E64791E6}"/>
              </a:ext>
            </a:extLst>
          </p:cNvPr>
          <p:cNvSpPr/>
          <p:nvPr/>
        </p:nvSpPr>
        <p:spPr>
          <a:xfrm>
            <a:off x="2245592" y="4455655"/>
            <a:ext cx="267468" cy="230109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3BA2FE14-CC13-440C-9BDF-4F7FE9F11285}"/>
              </a:ext>
            </a:extLst>
          </p:cNvPr>
          <p:cNvSpPr/>
          <p:nvPr/>
        </p:nvSpPr>
        <p:spPr>
          <a:xfrm>
            <a:off x="1730272" y="4654423"/>
            <a:ext cx="487846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28E6D9D5-3E82-4DA1-BA3E-36E96903CCE1}"/>
              </a:ext>
            </a:extLst>
          </p:cNvPr>
          <p:cNvSpPr/>
          <p:nvPr/>
        </p:nvSpPr>
        <p:spPr>
          <a:xfrm>
            <a:off x="589851" y="4537295"/>
            <a:ext cx="307769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62" name="Cube 61">
            <a:extLst>
              <a:ext uri="{FF2B5EF4-FFF2-40B4-BE49-F238E27FC236}">
                <a16:creationId xmlns:a16="http://schemas.microsoft.com/office/drawing/2014/main" id="{A1135BD0-70F7-4AD7-854B-55882F303D42}"/>
              </a:ext>
            </a:extLst>
          </p:cNvPr>
          <p:cNvSpPr/>
          <p:nvPr/>
        </p:nvSpPr>
        <p:spPr>
          <a:xfrm>
            <a:off x="1166272" y="1655292"/>
            <a:ext cx="374992" cy="2382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A738C0B2-3F7A-4A5C-A91C-31E3ACAF8502}"/>
              </a:ext>
            </a:extLst>
          </p:cNvPr>
          <p:cNvSpPr/>
          <p:nvPr/>
        </p:nvSpPr>
        <p:spPr>
          <a:xfrm>
            <a:off x="107004" y="870238"/>
            <a:ext cx="1546761" cy="522461"/>
          </a:xfrm>
          <a:prstGeom prst="wedgeRectCallout">
            <a:avLst>
              <a:gd name="adj1" fmla="val 27449"/>
              <a:gd name="adj2" fmla="val 1057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Azure Cloud Native integration (functions, API Management, connectors, Logic Apps, Data Factory, …)</a:t>
            </a:r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92BA398-3BEF-48A2-9B4E-BEE092F879E3}"/>
              </a:ext>
            </a:extLst>
          </p:cNvPr>
          <p:cNvSpPr/>
          <p:nvPr/>
        </p:nvSpPr>
        <p:spPr>
          <a:xfrm>
            <a:off x="719999" y="3488486"/>
            <a:ext cx="1319052" cy="514122"/>
          </a:xfrm>
          <a:prstGeom prst="wedgeRectCallout">
            <a:avLst>
              <a:gd name="adj1" fmla="val 57564"/>
              <a:gd name="adj2" fmla="val 15342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– upgrade to 12.2.1.4 (and 14.1.2); with OIC adapter;  </a:t>
            </a:r>
          </a:p>
          <a:p>
            <a:pPr algn="ctr"/>
            <a:r>
              <a:rPr lang="en-US" sz="800" dirty="0"/>
              <a:t>possibly run on K8S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6235F2A4-A296-4F72-A38D-9596FCC18E25}"/>
              </a:ext>
            </a:extLst>
          </p:cNvPr>
          <p:cNvSpPr/>
          <p:nvPr/>
        </p:nvSpPr>
        <p:spPr>
          <a:xfrm>
            <a:off x="5256333" y="1108298"/>
            <a:ext cx="799655" cy="332181"/>
          </a:xfrm>
          <a:prstGeom prst="wedgeRectCallout">
            <a:avLst>
              <a:gd name="adj1" fmla="val -2052"/>
              <a:gd name="adj2" fmla="val 18001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API Gateway</a:t>
            </a:r>
          </a:p>
        </p:txBody>
      </p:sp>
      <p:pic>
        <p:nvPicPr>
          <p:cNvPr id="7176" name="Picture 8" descr="Boomi iPaaS Solutions &amp; Tools for Cloud Connected Business">
            <a:extLst>
              <a:ext uri="{FF2B5EF4-FFF2-40B4-BE49-F238E27FC236}">
                <a16:creationId xmlns:a16="http://schemas.microsoft.com/office/drawing/2014/main" id="{F6533EAD-6425-4221-B6CF-66C4EDDE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57" y="719313"/>
            <a:ext cx="642966" cy="23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uleSoft API Management Tools">
            <a:extLst>
              <a:ext uri="{FF2B5EF4-FFF2-40B4-BE49-F238E27FC236}">
                <a16:creationId xmlns:a16="http://schemas.microsoft.com/office/drawing/2014/main" id="{4511163B-C627-4EDE-96EE-F278548C1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4" b="23710"/>
          <a:stretch/>
        </p:blipFill>
        <p:spPr bwMode="auto">
          <a:xfrm>
            <a:off x="2755712" y="870238"/>
            <a:ext cx="796662" cy="23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C67C9E-28EB-4E1A-BBA0-72DAF5F0E84D}"/>
              </a:ext>
            </a:extLst>
          </p:cNvPr>
          <p:cNvSpPr/>
          <p:nvPr/>
        </p:nvSpPr>
        <p:spPr>
          <a:xfrm>
            <a:off x="2567940" y="1188720"/>
            <a:ext cx="206718" cy="3116580"/>
          </a:xfrm>
          <a:custGeom>
            <a:avLst/>
            <a:gdLst>
              <a:gd name="connsiteX0" fmla="*/ 152400 w 206718"/>
              <a:gd name="connsiteY0" fmla="*/ 3116580 h 3116580"/>
              <a:gd name="connsiteX1" fmla="*/ 198120 w 206718"/>
              <a:gd name="connsiteY1" fmla="*/ 2065020 h 3116580"/>
              <a:gd name="connsiteX2" fmla="*/ 0 w 206718"/>
              <a:gd name="connsiteY2" fmla="*/ 0 h 311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18" h="3116580">
                <a:moveTo>
                  <a:pt x="152400" y="3116580"/>
                </a:moveTo>
                <a:cubicBezTo>
                  <a:pt x="187960" y="2850515"/>
                  <a:pt x="223520" y="2584450"/>
                  <a:pt x="198120" y="2065020"/>
                </a:cubicBezTo>
                <a:cubicBezTo>
                  <a:pt x="172720" y="1545590"/>
                  <a:pt x="86360" y="77279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933F5B2-431E-4596-A988-7C5141C2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3" y="653011"/>
            <a:ext cx="687105" cy="2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peech Bubble: Rectangle 71">
            <a:extLst>
              <a:ext uri="{FF2B5EF4-FFF2-40B4-BE49-F238E27FC236}">
                <a16:creationId xmlns:a16="http://schemas.microsoft.com/office/drawing/2014/main" id="{EDE0E7E3-B5EB-4610-BCF2-D5E6C9C0B003}"/>
              </a:ext>
            </a:extLst>
          </p:cNvPr>
          <p:cNvSpPr/>
          <p:nvPr/>
        </p:nvSpPr>
        <p:spPr>
          <a:xfrm>
            <a:off x="6073242" y="984795"/>
            <a:ext cx="1270757" cy="332181"/>
          </a:xfrm>
          <a:prstGeom prst="wedgeRectCallout">
            <a:avLst>
              <a:gd name="adj1" fmla="val -78932"/>
              <a:gd name="adj2" fmla="val 2350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Cloud Native (Functions, Streaming, Events, …)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CB298ECC-00A0-4B66-B689-B9879D8ECF8E}"/>
              </a:ext>
            </a:extLst>
          </p:cNvPr>
          <p:cNvSpPr/>
          <p:nvPr/>
        </p:nvSpPr>
        <p:spPr>
          <a:xfrm>
            <a:off x="5754111" y="1411070"/>
            <a:ext cx="1291152" cy="332181"/>
          </a:xfrm>
          <a:prstGeom prst="wedgeRectCallout">
            <a:avLst>
              <a:gd name="adj1" fmla="val -49574"/>
              <a:gd name="adj2" fmla="val 11578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Data Integration for ETL style data pipelines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7AEE918-CE75-4C17-9B99-036E07BD5154}"/>
              </a:ext>
            </a:extLst>
          </p:cNvPr>
          <p:cNvSpPr/>
          <p:nvPr/>
        </p:nvSpPr>
        <p:spPr>
          <a:xfrm>
            <a:off x="5464520" y="4719928"/>
            <a:ext cx="185481" cy="13557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A232F3A7-2533-4D8F-9F78-72398634E5A7}"/>
              </a:ext>
            </a:extLst>
          </p:cNvPr>
          <p:cNvSpPr/>
          <p:nvPr/>
        </p:nvSpPr>
        <p:spPr>
          <a:xfrm>
            <a:off x="6532634" y="4189419"/>
            <a:ext cx="1370743" cy="396887"/>
          </a:xfrm>
          <a:prstGeom prst="wedgeRectCallout">
            <a:avLst>
              <a:gd name="adj1" fmla="val -108423"/>
              <a:gd name="adj2" fmla="val 801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45D40F4-3B41-47B7-9409-56B00638BBC5}"/>
              </a:ext>
            </a:extLst>
          </p:cNvPr>
          <p:cNvSpPr/>
          <p:nvPr/>
        </p:nvSpPr>
        <p:spPr>
          <a:xfrm>
            <a:off x="5747572" y="3583521"/>
            <a:ext cx="1091487" cy="514122"/>
          </a:xfrm>
          <a:prstGeom prst="wedgeRectCallout">
            <a:avLst>
              <a:gd name="adj1" fmla="val -67402"/>
              <a:gd name="adj2" fmla="val 1726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pic>
        <p:nvPicPr>
          <p:cNvPr id="76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6BEBB56-E9B5-44BF-8210-93423A46A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1747666" y="4742493"/>
            <a:ext cx="382064" cy="1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50" grpId="0" animBg="1"/>
      <p:bldP spid="2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38" grpId="0" animBg="1"/>
      <p:bldP spid="72" grpId="0" animBg="1"/>
      <p:bldP spid="65" grpId="0" animBg="1"/>
      <p:bldP spid="73" grpId="0" animBg="1"/>
      <p:bldP spid="74" grpId="0" animBg="1"/>
      <p:bldP spid="7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44777" cy="3780000"/>
          </a:xfrm>
        </p:spPr>
        <p:txBody>
          <a:bodyPr/>
          <a:lstStyle/>
          <a:p>
            <a:r>
              <a:rPr lang="en-US" dirty="0"/>
              <a:t>6R is triggered by the cloud</a:t>
            </a:r>
          </a:p>
          <a:p>
            <a:pPr lvl="1"/>
            <a:r>
              <a:rPr lang="en-US" dirty="0"/>
              <a:t>but should be considered periodically regardless of cloud</a:t>
            </a:r>
          </a:p>
          <a:p>
            <a:r>
              <a:rPr lang="en-US" dirty="0"/>
              <a:t>Decisions are made per application, data set and per technology component </a:t>
            </a:r>
          </a:p>
          <a:p>
            <a:pPr lvl="1"/>
            <a:r>
              <a:rPr lang="en-US" dirty="0"/>
              <a:t>and per feature, per data object, per server and per technology instance </a:t>
            </a:r>
          </a:p>
          <a:p>
            <a:r>
              <a:rPr lang="en-US" dirty="0"/>
              <a:t>Not deciding to make a move is also making a decision</a:t>
            </a:r>
          </a:p>
          <a:p>
            <a:pPr lvl="1"/>
            <a:r>
              <a:rPr lang="en-US" dirty="0"/>
              <a:t>that requires arguments and justification</a:t>
            </a:r>
          </a:p>
          <a:p>
            <a:r>
              <a:rPr lang="en-US" dirty="0"/>
              <a:t>The 6Roadmap will need continuous refinement</a:t>
            </a:r>
          </a:p>
          <a:p>
            <a:r>
              <a:rPr lang="en-US" dirty="0"/>
              <a:t>Knowing the current situation is crucial for planning and decision making</a:t>
            </a:r>
          </a:p>
          <a:p>
            <a:pPr lvl="1"/>
            <a:r>
              <a:rPr lang="en-US" dirty="0"/>
              <a:t>which technology component for which applications and which data sets used for which business purposes – that will evolve in which way?</a:t>
            </a:r>
          </a:p>
          <a:p>
            <a:pPr lvl="1"/>
            <a:r>
              <a:rPr lang="en-US" dirty="0"/>
              <a:t>what is the generated business value and therefore the justifiable TCO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Picture 2" descr="6rs_social_media_1000x500px-01-1">
            <a:extLst>
              <a:ext uri="{FF2B5EF4-FFF2-40B4-BE49-F238E27FC236}">
                <a16:creationId xmlns:a16="http://schemas.microsoft.com/office/drawing/2014/main" id="{CD5BB4D2-EEA7-4562-9BB4-32C2C513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117015" y="1167188"/>
            <a:ext cx="527385" cy="49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9BDDA-B46E-42A9-92AE-2E9432DB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23" y="3702327"/>
            <a:ext cx="1893159" cy="10301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6E8A7B-8C07-4527-9993-940EA0B9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019301"/>
            <a:ext cx="1893086" cy="1036008"/>
          </a:xfrm>
          <a:prstGeom prst="rect">
            <a:avLst/>
          </a:prstGeom>
        </p:spPr>
      </p:pic>
      <p:pic>
        <p:nvPicPr>
          <p:cNvPr id="27" name="Picture 2" descr="nature-3294543_1280-photo-graphe-pixabay">
            <a:extLst>
              <a:ext uri="{FF2B5EF4-FFF2-40B4-BE49-F238E27FC236}">
                <a16:creationId xmlns:a16="http://schemas.microsoft.com/office/drawing/2014/main" id="{1006FC88-81E7-4AC9-994C-1A8BEF79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451249" y="543768"/>
            <a:ext cx="1379220" cy="52942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672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FCC80-823E-4F9A-9669-6F801038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767502"/>
            <a:ext cx="2158345" cy="215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dirty="0"/>
              <a:t>Cloud is not an easy solution for the big problems</a:t>
            </a:r>
          </a:p>
          <a:p>
            <a:pPr lvl="1"/>
            <a:r>
              <a:rPr lang="en-US" dirty="0"/>
              <a:t>it can quickly help with scale, security, focus on business value, automation, innovation, TCO, </a:t>
            </a:r>
            <a:r>
              <a:rPr lang="en-US" i="1" dirty="0"/>
              <a:t>and</a:t>
            </a:r>
            <a:r>
              <a:rPr lang="en-US" dirty="0"/>
              <a:t> with starting the right discussions</a:t>
            </a:r>
          </a:p>
          <a:p>
            <a:pPr lvl="1"/>
            <a:r>
              <a:rPr lang="en-US" dirty="0"/>
              <a:t>it does not add agility to existing business critical applications and teams</a:t>
            </a:r>
          </a:p>
          <a:p>
            <a:pPr lvl="1"/>
            <a:r>
              <a:rPr lang="en-US" dirty="0"/>
              <a:t>and adopting the cloud is not a trivial operation</a:t>
            </a:r>
          </a:p>
          <a:p>
            <a:r>
              <a:rPr lang="en-US" i="1" dirty="0"/>
              <a:t>Ce ci </a:t>
            </a:r>
            <a:r>
              <a:rPr lang="en-US" i="1" dirty="0" err="1"/>
              <a:t>n’est</a:t>
            </a:r>
            <a:r>
              <a:rPr lang="en-US" i="1" dirty="0"/>
              <a:t> pas un database (</a:t>
            </a:r>
            <a:r>
              <a:rPr lang="en-US" i="1" dirty="0" err="1"/>
              <a:t>c’est</a:t>
            </a:r>
            <a:r>
              <a:rPr lang="en-US" i="1" dirty="0"/>
              <a:t> bien plus </a:t>
            </a:r>
            <a:r>
              <a:rPr lang="en-US" i="1" dirty="0" err="1"/>
              <a:t>qu’un</a:t>
            </a:r>
            <a:r>
              <a:rPr lang="en-US" i="1" dirty="0"/>
              <a:t> database)</a:t>
            </a:r>
          </a:p>
          <a:p>
            <a:r>
              <a:rPr lang="en-US" dirty="0"/>
              <a:t>A hybrid landscape (cloud – </a:t>
            </a:r>
            <a:r>
              <a:rPr lang="en-US" dirty="0" err="1"/>
              <a:t>multicloud</a:t>
            </a:r>
            <a:r>
              <a:rPr lang="en-US" dirty="0"/>
              <a:t> - on prem) is likely to exist for a fairly long time</a:t>
            </a:r>
          </a:p>
          <a:p>
            <a:pPr lvl="1"/>
            <a:r>
              <a:rPr lang="en-US" dirty="0"/>
              <a:t>Secure, affordable network connections between cloud(s) and on prem</a:t>
            </a:r>
          </a:p>
          <a:p>
            <a:pPr lvl="1"/>
            <a:r>
              <a:rPr lang="en-US" dirty="0"/>
              <a:t>Some form of  data replication is to be expected</a:t>
            </a:r>
          </a:p>
          <a:p>
            <a:pPr lvl="1"/>
            <a:r>
              <a:rPr lang="en-US" dirty="0"/>
              <a:t>Integration flows - streaming, event-based and batch ETL-style – </a:t>
            </a:r>
            <a:br>
              <a:rPr lang="en-US" dirty="0"/>
            </a:br>
            <a:r>
              <a:rPr lang="en-US" dirty="0"/>
              <a:t>are required to tie the environments together</a:t>
            </a:r>
          </a:p>
          <a:p>
            <a:r>
              <a:rPr lang="en-US" dirty="0"/>
              <a:t>There is no excuse for not starting your cloud journey right now</a:t>
            </a:r>
          </a:p>
          <a:p>
            <a:pPr lvl="1"/>
            <a:r>
              <a:rPr lang="en-US" dirty="0"/>
              <a:t>except if you are already on your way</a:t>
            </a:r>
          </a:p>
          <a:p>
            <a:r>
              <a:rPr lang="en-US" dirty="0"/>
              <a:t>Have a safe journey!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Picture 2" descr="nature-3294543_1280-photo-graphe-pixabay">
            <a:extLst>
              <a:ext uri="{FF2B5EF4-FFF2-40B4-BE49-F238E27FC236}">
                <a16:creationId xmlns:a16="http://schemas.microsoft.com/office/drawing/2014/main" id="{EB20A246-7A43-44F2-982B-72AA8795C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245025" y="367498"/>
            <a:ext cx="1379220" cy="5294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F3084-9660-4EA1-BF1A-90DD9962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70" y="1836639"/>
            <a:ext cx="1367692" cy="6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F1F5-7F89-4812-9028-30FDF59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 is … about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5C63-22B7-4DCA-AD9E-23042C00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00281" cy="3780000"/>
          </a:xfrm>
        </p:spPr>
        <p:txBody>
          <a:bodyPr/>
          <a:lstStyle/>
          <a:p>
            <a:r>
              <a:rPr lang="en-US" dirty="0"/>
              <a:t>They have 25+ years Oracle technology stack and staff expertise</a:t>
            </a:r>
          </a:p>
          <a:p>
            <a:pPr lvl="1"/>
            <a:r>
              <a:rPr lang="en-US" dirty="0"/>
              <a:t>100s custom applications (Forms, Reports, APEX, Pro*C, PL/SQL, ODI, SOA Suite)</a:t>
            </a:r>
          </a:p>
          <a:p>
            <a:pPr lvl="1"/>
            <a:r>
              <a:rPr lang="en-US" dirty="0"/>
              <a:t>dozens of production databases = business critical</a:t>
            </a:r>
          </a:p>
          <a:p>
            <a:pPr lvl="1"/>
            <a:r>
              <a:rPr lang="en-US" dirty="0"/>
              <a:t>outsourced most of Ops and much of Dev</a:t>
            </a:r>
          </a:p>
          <a:p>
            <a:pPr lvl="1"/>
            <a:r>
              <a:rPr lang="en-US" dirty="0"/>
              <a:t>flirts with iPaaS, low code, microservices, mobile devices</a:t>
            </a:r>
          </a:p>
          <a:p>
            <a:r>
              <a:rPr lang="en-US" dirty="0"/>
              <a:t>Unhappy with IT</a:t>
            </a:r>
          </a:p>
          <a:p>
            <a:pPr lvl="1"/>
            <a:r>
              <a:rPr lang="en-US" dirty="0"/>
              <a:t>slow, restricting, expensive, old, fragile, not innovative,</a:t>
            </a:r>
            <a:br>
              <a:rPr lang="en-US" dirty="0"/>
            </a:br>
            <a:r>
              <a:rPr lang="en-US" dirty="0"/>
              <a:t>customer facing (customer frustrating)</a:t>
            </a:r>
          </a:p>
          <a:p>
            <a:pPr lvl="1"/>
            <a:r>
              <a:rPr lang="en-US" dirty="0"/>
              <a:t>they associate Oracle with their current IT state of affairs</a:t>
            </a:r>
          </a:p>
          <a:p>
            <a:r>
              <a:rPr lang="en-US" dirty="0"/>
              <a:t>They have embarked on a cloud transformation:</a:t>
            </a:r>
          </a:p>
          <a:p>
            <a:pPr lvl="1"/>
            <a:r>
              <a:rPr lang="en-US" dirty="0"/>
              <a:t>Azure is their preferred IaaS and PaaS cloud</a:t>
            </a:r>
          </a:p>
          <a:p>
            <a:pPr lvl="1"/>
            <a:r>
              <a:rPr lang="en-US" dirty="0"/>
              <a:t>they expect a hybrid and multi-cloud landscape</a:t>
            </a:r>
            <a:br>
              <a:rPr lang="en-US" dirty="0"/>
            </a:br>
            <a:r>
              <a:rPr lang="en-US" dirty="0"/>
              <a:t>with several SaaS offerings, on premises systems and 3</a:t>
            </a:r>
            <a:r>
              <a:rPr lang="en-US" baseline="30000" dirty="0"/>
              <a:t>rd</a:t>
            </a:r>
            <a:r>
              <a:rPr lang="en-US" dirty="0"/>
              <a:t> party PaaS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F5FF9-6497-4578-8DAD-6524F37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04B42582-9287-4B85-8416-C9AFAEFF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9448" y="4529213"/>
            <a:ext cx="653502" cy="341860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C030C271-684C-4B14-97EC-86B0F6062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338" y="4174130"/>
            <a:ext cx="781755" cy="710166"/>
          </a:xfrm>
          <a:prstGeom prst="rect">
            <a:avLst/>
          </a:prstGeo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6BC9033-C50E-4708-A769-21929E8D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966" y="2689860"/>
            <a:ext cx="1775233" cy="1612665"/>
          </a:xfrm>
          <a:prstGeom prst="rect">
            <a:avLst/>
          </a:prstGeom>
        </p:spPr>
      </p:pic>
      <p:pic>
        <p:nvPicPr>
          <p:cNvPr id="9" name="Graphic 8" descr="Cloud with solid fill">
            <a:extLst>
              <a:ext uri="{FF2B5EF4-FFF2-40B4-BE49-F238E27FC236}">
                <a16:creationId xmlns:a16="http://schemas.microsoft.com/office/drawing/2014/main" id="{FD69A31D-A6F1-47C0-8930-8AA974FFD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0549" y="2401860"/>
            <a:ext cx="1287769" cy="1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EC504C-B2A5-204B-8E96-7956B3D2A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015" y="2675301"/>
            <a:ext cx="3429001" cy="1905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For more information about this Session, please contact:</a:t>
            </a:r>
          </a:p>
          <a:p>
            <a:pPr marL="0" indent="0">
              <a:buNone/>
            </a:pPr>
            <a:r>
              <a:rPr lang="en-US" sz="1500" i="1" dirty="0"/>
              <a:t>Lucas Jellema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EBE3C-44BE-234F-B3BF-14A4B961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085" y="2675301"/>
            <a:ext cx="3429000" cy="19053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For details about joining RMOUG, please go to our Join Us Page: </a:t>
            </a:r>
          </a:p>
          <a:p>
            <a:pPr marL="0" indent="0" algn="ctr">
              <a:buNone/>
            </a:pPr>
            <a:r>
              <a:rPr lang="en-US" sz="1500" dirty="0">
                <a:hlinkClick r:id="rId2"/>
              </a:rPr>
              <a:t>rmoug.org/Join Us</a:t>
            </a: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or contact:</a:t>
            </a:r>
          </a:p>
          <a:p>
            <a:pPr marL="0" indent="0" algn="ctr">
              <a:buNone/>
            </a:pPr>
            <a:r>
              <a:rPr lang="en-US" sz="1500" dirty="0"/>
              <a:t>Tim </a:t>
            </a:r>
            <a:r>
              <a:rPr lang="en-US" sz="1500" dirty="0" err="1"/>
              <a:t>Mishek</a:t>
            </a:r>
            <a:r>
              <a:rPr lang="en-US" sz="1500" dirty="0"/>
              <a:t>, Membership Director</a:t>
            </a:r>
          </a:p>
          <a:p>
            <a:pPr marL="0" indent="0" algn="ctr">
              <a:buNone/>
            </a:pPr>
            <a:r>
              <a:rPr lang="en-US" sz="1500" dirty="0">
                <a:hlinkClick r:id="rId3"/>
              </a:rPr>
              <a:t>membershipdir@rmoug.org</a:t>
            </a:r>
            <a:endParaRPr lang="en-US" sz="15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Website&#10;&#10;Description automatically generated">
            <a:extLst>
              <a:ext uri="{FF2B5EF4-FFF2-40B4-BE49-F238E27FC236}">
                <a16:creationId xmlns:a16="http://schemas.microsoft.com/office/drawing/2014/main" id="{1FE6F893-9184-4C46-A292-32A7834E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658" y="135928"/>
            <a:ext cx="6194685" cy="20901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C7758CD-EB5E-EB47-B987-8102CC5F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674" y="4607635"/>
            <a:ext cx="1886652" cy="358366"/>
          </a:xfrm>
          <a:prstGeom prst="rect">
            <a:avLst/>
          </a:prstGeom>
        </p:spPr>
      </p:pic>
      <p:pic>
        <p:nvPicPr>
          <p:cNvPr id="6" name="Snagit_SNG860">
            <a:extLst>
              <a:ext uri="{FF2B5EF4-FFF2-40B4-BE49-F238E27FC236}">
                <a16:creationId xmlns:a16="http://schemas.microsoft.com/office/drawing/2014/main" id="{FDEFA35B-39A8-46BF-8F02-9EF9B739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37" y="1723133"/>
            <a:ext cx="1114282" cy="100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BB95-06F0-4DBE-9A28-E1398578459C}"/>
              </a:ext>
            </a:extLst>
          </p:cNvPr>
          <p:cNvSpPr txBox="1"/>
          <p:nvPr/>
        </p:nvSpPr>
        <p:spPr>
          <a:xfrm>
            <a:off x="994437" y="3537409"/>
            <a:ext cx="30155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</a:t>
            </a:r>
            <a:endParaRPr lang="en-NL" sz="1300" dirty="0" err="1"/>
          </a:p>
        </p:txBody>
      </p:sp>
      <p:pic>
        <p:nvPicPr>
          <p:cNvPr id="10" name="Snagit_SNG834">
            <a:extLst>
              <a:ext uri="{FF2B5EF4-FFF2-40B4-BE49-F238E27FC236}">
                <a16:creationId xmlns:a16="http://schemas.microsoft.com/office/drawing/2014/main" id="{B0636B59-3A24-451E-B635-35AB399C7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93" y="387269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BC6873E4-8769-4A11-B620-E5680FFB5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64" y="3872695"/>
            <a:ext cx="281328" cy="20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1FDE29-F541-487D-AD15-F23E390F9376}"/>
              </a:ext>
            </a:extLst>
          </p:cNvPr>
          <p:cNvSpPr txBox="1"/>
          <p:nvPr/>
        </p:nvSpPr>
        <p:spPr>
          <a:xfrm>
            <a:off x="1288972" y="3866449"/>
            <a:ext cx="245458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@lucasjellema   |    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B1121-20B4-41F6-AE58-C93B4CD2F6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194141" y="1707895"/>
            <a:ext cx="2880360" cy="6471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26708-A4E6-4E06-8F7E-31877CB93EA5}"/>
              </a:ext>
            </a:extLst>
          </p:cNvPr>
          <p:cNvGrpSpPr/>
          <p:nvPr/>
        </p:nvGrpSpPr>
        <p:grpSpPr>
          <a:xfrm>
            <a:off x="2269743" y="2492915"/>
            <a:ext cx="1117208" cy="241300"/>
            <a:chOff x="4055964" y="4549843"/>
            <a:chExt cx="924238" cy="17201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F93E8B39-BA09-48C5-9C03-8FA71D0D1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68C7DD8-90BF-4F6B-8EE6-C268F656C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5DE7B-12B5-4BC0-9A76-34C989BB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</a:p>
        </p:txBody>
      </p:sp>
    </p:spTree>
    <p:extLst>
      <p:ext uri="{BB962C8B-B14F-4D97-AF65-F5344CB8AC3E}">
        <p14:creationId xmlns:p14="http://schemas.microsoft.com/office/powerpoint/2010/main" val="205469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7B2BB-02C2-40D3-B08A-76F33559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9D27F-E4D7-4FA5-99B6-5A51F269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26" name="Picture 2" descr="nature-3294543_1280-photo-graphe-pixabay">
            <a:extLst>
              <a:ext uri="{FF2B5EF4-FFF2-40B4-BE49-F238E27FC236}">
                <a16:creationId xmlns:a16="http://schemas.microsoft.com/office/drawing/2014/main" id="{40943BFC-5FB1-46FC-9E6C-FCCB0447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Content Placeholder 6" descr="A white and blue owl&#10;&#10;Description automatically generated with low confidence">
            <a:extLst>
              <a:ext uri="{FF2B5EF4-FFF2-40B4-BE49-F238E27FC236}">
                <a16:creationId xmlns:a16="http://schemas.microsoft.com/office/drawing/2014/main" id="{C03C2BE9-29D0-4DD4-8151-2BC9E0C1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6774">
            <a:off x="1114643" y="1782209"/>
            <a:ext cx="716675" cy="5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4055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IaaS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218E-831E-4438-A584-4AC419707CBC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6988A-BD45-429F-9E6C-D384F0D56E91}"/>
              </a:ext>
            </a:extLst>
          </p:cNvPr>
          <p:cNvSpPr txBox="1"/>
          <p:nvPr/>
        </p:nvSpPr>
        <p:spPr>
          <a:xfrm>
            <a:off x="6797153" y="2673607"/>
            <a:ext cx="2267038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IaaS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Latest infrastructure</a:t>
            </a:r>
          </a:p>
          <a:p>
            <a:r>
              <a:rPr lang="en-US" sz="1300" dirty="0"/>
              <a:t>Automation: Programmable / Infrastructure as code Dynamically Scalable </a:t>
            </a:r>
          </a:p>
          <a:p>
            <a:r>
              <a:rPr lang="en-US" sz="1300" dirty="0"/>
              <a:t>Secure</a:t>
            </a:r>
          </a:p>
          <a:p>
            <a:r>
              <a:rPr lang="en-US" sz="1300" dirty="0"/>
              <a:t>Distributed (fail over locally and regionally)</a:t>
            </a:r>
          </a:p>
          <a:p>
            <a:r>
              <a:rPr lang="en-US" sz="1300" dirty="0"/>
              <a:t>Pay for use</a:t>
            </a:r>
          </a:p>
          <a:p>
            <a:r>
              <a:rPr lang="en-US" sz="1300" dirty="0"/>
              <a:t>Rapid take-off</a:t>
            </a:r>
          </a:p>
        </p:txBody>
      </p:sp>
    </p:spTree>
    <p:extLst>
      <p:ext uri="{BB962C8B-B14F-4D97-AF65-F5344CB8AC3E}">
        <p14:creationId xmlns:p14="http://schemas.microsoft.com/office/powerpoint/2010/main" val="19713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588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3CBF5-9082-48D5-893D-D6F395FCF181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295B7-EA50-4D6C-827F-9BC7438F6347}"/>
              </a:ext>
            </a:extLst>
          </p:cNvPr>
          <p:cNvSpPr txBox="1"/>
          <p:nvPr/>
        </p:nvSpPr>
        <p:spPr>
          <a:xfrm>
            <a:off x="6797153" y="2096896"/>
            <a:ext cx="2267038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PaaS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Fully Managed services</a:t>
            </a:r>
          </a:p>
          <a:p>
            <a:r>
              <a:rPr lang="en-US" sz="1300" dirty="0"/>
              <a:t>Instant ramp-up</a:t>
            </a:r>
          </a:p>
          <a:p>
            <a:r>
              <a:rPr lang="en-US" sz="1300" dirty="0"/>
              <a:t>Highly Available</a:t>
            </a:r>
          </a:p>
          <a:p>
            <a:r>
              <a:rPr lang="en-US" sz="1300" dirty="0"/>
              <a:t>Always Latest and greatest platform functionality</a:t>
            </a:r>
          </a:p>
          <a:p>
            <a:r>
              <a:rPr lang="en-US" sz="1300" dirty="0"/>
              <a:t>Dynamically scalable</a:t>
            </a:r>
          </a:p>
          <a:p>
            <a:r>
              <a:rPr lang="en-US" sz="1300" dirty="0"/>
              <a:t>Serverless</a:t>
            </a:r>
          </a:p>
          <a:p>
            <a:r>
              <a:rPr lang="en-US" sz="1300" dirty="0"/>
              <a:t>Enterprise grade services for start ups (pay per use)</a:t>
            </a:r>
          </a:p>
          <a:p>
            <a:r>
              <a:rPr lang="en-US" sz="1300" dirty="0"/>
              <a:t>Monitoring, logging, automation, security, audit, events, … out of the box</a:t>
            </a:r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37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616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SaaS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64D22-237C-4EDC-9F64-5B8D1A619A03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5A240-364F-4C28-864A-0167D51F1D24}"/>
              </a:ext>
            </a:extLst>
          </p:cNvPr>
          <p:cNvSpPr txBox="1"/>
          <p:nvPr/>
        </p:nvSpPr>
        <p:spPr>
          <a:xfrm>
            <a:off x="6797153" y="2096896"/>
            <a:ext cx="226703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SaaS (</a:t>
            </a:r>
            <a:r>
              <a:rPr lang="en-US" sz="1300" dirty="0"/>
              <a:t>COTC)</a:t>
            </a:r>
          </a:p>
          <a:p>
            <a:endParaRPr lang="en-US" sz="1300" dirty="0"/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Fully Functional</a:t>
            </a:r>
          </a:p>
          <a:p>
            <a:r>
              <a:rPr lang="en-US" sz="1300" dirty="0"/>
              <a:t>Good Practices</a:t>
            </a:r>
          </a:p>
          <a:p>
            <a:r>
              <a:rPr lang="en-US" sz="1300" dirty="0"/>
              <a:t>Configuration &amp; Data Load, Implementation </a:t>
            </a:r>
          </a:p>
          <a:p>
            <a:r>
              <a:rPr lang="en-US" sz="1300" dirty="0"/>
              <a:t>Integration (SaaS Enablement)</a:t>
            </a:r>
          </a:p>
        </p:txBody>
      </p:sp>
    </p:spTree>
    <p:extLst>
      <p:ext uri="{BB962C8B-B14F-4D97-AF65-F5344CB8AC3E}">
        <p14:creationId xmlns:p14="http://schemas.microsoft.com/office/powerpoint/2010/main" val="4337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c4a3eb09-d3f0-4928-b094-498861f3a0e3"/>
    <ds:schemaRef ds:uri="c0096d71-547d-4042-b14d-b0c176c18ef9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3339</TotalTime>
  <Words>4295</Words>
  <Application>Microsoft Office PowerPoint</Application>
  <PresentationFormat>On-screen Show (16:9)</PresentationFormat>
  <Paragraphs>671</Paragraphs>
  <Slides>50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Black</vt:lpstr>
      <vt:lpstr>Calibri</vt:lpstr>
      <vt:lpstr>Caveat</vt:lpstr>
      <vt:lpstr>Freestyle Script</vt:lpstr>
      <vt:lpstr>Hamburg Serial</vt:lpstr>
      <vt:lpstr>Hamburg Serial Heavy</vt:lpstr>
      <vt:lpstr>Helvetica Neue</vt:lpstr>
      <vt:lpstr>Oracle Sans</vt:lpstr>
      <vt:lpstr>OracleSansVF</vt:lpstr>
      <vt:lpstr>Segoe UI Black</vt:lpstr>
      <vt:lpstr>Office-thema</vt:lpstr>
      <vt:lpstr>6R-einventing Oracle Systems in a Cloudy World</vt:lpstr>
      <vt:lpstr>Lucas Jellema  CTO for AMIS | Conclusion Cloud Solution Architect 27 years of professional Oracle experience  </vt:lpstr>
      <vt:lpstr>Once upon a time</vt:lpstr>
      <vt:lpstr>PowerPoint Presentation</vt:lpstr>
      <vt:lpstr>Once upon a time is … about now</vt:lpstr>
      <vt:lpstr>Cloud</vt:lpstr>
      <vt:lpstr>PowerPoint Presentation</vt:lpstr>
      <vt:lpstr>PowerPoint Presentation</vt:lpstr>
      <vt:lpstr>PowerPoint Presentation</vt:lpstr>
      <vt:lpstr>PowerPoint Presentation</vt:lpstr>
      <vt:lpstr>Cloud gives pause</vt:lpstr>
      <vt:lpstr>6R</vt:lpstr>
      <vt:lpstr>6R - Retire</vt:lpstr>
      <vt:lpstr>6R – Retain (and Refurbish)</vt:lpstr>
      <vt:lpstr>6R – Rehost (and Refurbish) aka Lift &amp; Shift  or: Move and Improve </vt:lpstr>
      <vt:lpstr>6R – Replatform (aka “Lift, Tinker and Shift”)</vt:lpstr>
      <vt:lpstr>6R – Refactor &amp; Rearchitect</vt:lpstr>
      <vt:lpstr>6R – Repurchase (aka Drop &amp; Shop)</vt:lpstr>
      <vt:lpstr>6R</vt:lpstr>
      <vt:lpstr>Considerations when deciding on 6R and migration plan </vt:lpstr>
      <vt:lpstr>PowerPoint Presentation</vt:lpstr>
      <vt:lpstr>High level comparison of R-implementation </vt:lpstr>
      <vt:lpstr>PowerPoint Presentation</vt:lpstr>
      <vt:lpstr>PowerPoint Presentation</vt:lpstr>
      <vt:lpstr>6Remember</vt:lpstr>
      <vt:lpstr>Applications and Technology Components [no longer] in use</vt:lpstr>
      <vt:lpstr>Ce ci </vt:lpstr>
      <vt:lpstr>Ce ci </vt:lpstr>
      <vt:lpstr>Oracle Database </vt:lpstr>
      <vt:lpstr>6R with Oracle Database</vt:lpstr>
      <vt:lpstr>Retire Oracle Database</vt:lpstr>
      <vt:lpstr>Retain (and Refurbish) Oracle Database</vt:lpstr>
      <vt:lpstr>Rehost Oracle Database</vt:lpstr>
      <vt:lpstr>Replatform Oracle Database</vt:lpstr>
      <vt:lpstr>Refactor (Rearchitect) Oracle Database</vt:lpstr>
      <vt:lpstr>Repurchase (Oracle Database)</vt:lpstr>
      <vt:lpstr>Multicloud</vt:lpstr>
      <vt:lpstr>6Reinventing Oracle Database</vt:lpstr>
      <vt:lpstr>Cloud Transformation – Architecture Guidelines</vt:lpstr>
      <vt:lpstr>Decision Tree</vt:lpstr>
      <vt:lpstr>PowerPoint Presentation</vt:lpstr>
      <vt:lpstr>Oracle Database</vt:lpstr>
      <vt:lpstr>Using any of these?</vt:lpstr>
      <vt:lpstr>PowerPoint Presentation</vt:lpstr>
      <vt:lpstr>PowerPoint Presentation</vt:lpstr>
      <vt:lpstr>6R Oracle SOA Suite </vt:lpstr>
      <vt:lpstr>6Reinventing SOA Suite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6Reinventing Oracle Systems in a Cloudy World</dc:title>
  <dc:creator>Lucas Jellema</dc:creator>
  <cp:lastModifiedBy>Lucas Jellema</cp:lastModifiedBy>
  <cp:revision>34</cp:revision>
  <dcterms:created xsi:type="dcterms:W3CDTF">2020-12-16T08:02:23Z</dcterms:created>
  <dcterms:modified xsi:type="dcterms:W3CDTF">2022-02-09T09:15:37Z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148d1e-9119-4a03-b039-d8188704cf2a_Enabled">
    <vt:lpwstr>true</vt:lpwstr>
  </property>
  <property fmtid="{D5CDD505-2E9C-101B-9397-08002B2CF9AE}" pid="3" name="MSIP_Label_36148d1e-9119-4a03-b039-d8188704cf2a_SetDate">
    <vt:lpwstr>2022-02-09T09:15:36Z</vt:lpwstr>
  </property>
  <property fmtid="{D5CDD505-2E9C-101B-9397-08002B2CF9AE}" pid="4" name="MSIP_Label_36148d1e-9119-4a03-b039-d8188704cf2a_Method">
    <vt:lpwstr>Privileged</vt:lpwstr>
  </property>
  <property fmtid="{D5CDD505-2E9C-101B-9397-08002B2CF9AE}" pid="5" name="MSIP_Label_36148d1e-9119-4a03-b039-d8188704cf2a_Name">
    <vt:lpwstr>Global-Publiek</vt:lpwstr>
  </property>
  <property fmtid="{D5CDD505-2E9C-101B-9397-08002B2CF9AE}" pid="6" name="MSIP_Label_36148d1e-9119-4a03-b039-d8188704cf2a_SiteId">
    <vt:lpwstr>21429da9-e4ad-45f9-9a6f-cd126a64274b</vt:lpwstr>
  </property>
  <property fmtid="{D5CDD505-2E9C-101B-9397-08002B2CF9AE}" pid="7" name="MSIP_Label_36148d1e-9119-4a03-b039-d8188704cf2a_ActionId">
    <vt:lpwstr>e1eac1c3-2572-4bc9-acfb-4cb0eafd5f07</vt:lpwstr>
  </property>
  <property fmtid="{D5CDD505-2E9C-101B-9397-08002B2CF9AE}" pid="8" name="MSIP_Label_36148d1e-9119-4a03-b039-d8188704cf2a_ContentBits">
    <vt:lpwstr>1</vt:lpwstr>
  </property>
</Properties>
</file>